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8" r:id="rId3"/>
    <p:sldId id="261" r:id="rId4"/>
    <p:sldId id="265" r:id="rId5"/>
    <p:sldId id="266" r:id="rId6"/>
    <p:sldId id="267" r:id="rId7"/>
    <p:sldId id="278" r:id="rId8"/>
    <p:sldId id="279" r:id="rId9"/>
    <p:sldId id="280" r:id="rId10"/>
    <p:sldId id="281" r:id="rId11"/>
    <p:sldId id="282" r:id="rId12"/>
    <p:sldId id="283" r:id="rId13"/>
    <p:sldId id="284" r:id="rId14"/>
    <p:sldId id="285" r:id="rId15"/>
    <p:sldId id="290" r:id="rId16"/>
    <p:sldId id="286" r:id="rId17"/>
    <p:sldId id="288" r:id="rId18"/>
    <p:sldId id="28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pPr/>
              <a:t>18-Dec-18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pPr/>
              <a:t>‹#›</a:t>
            </a:fld>
            <a:endParaRPr lang="en-US"/>
          </a:p>
        </p:txBody>
      </p:sp>
    </p:spTree>
    <p:extLst>
      <p:ext uri="{BB962C8B-B14F-4D97-AF65-F5344CB8AC3E}">
        <p14:creationId xmlns="" xmlns:p14="http://schemas.microsoft.com/office/powerpoint/2010/main"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pPr/>
              <a:t>1</a:t>
            </a:fld>
            <a:endParaRPr lang="en-US"/>
          </a:p>
        </p:txBody>
      </p:sp>
    </p:spTree>
    <p:extLst>
      <p:ext uri="{BB962C8B-B14F-4D97-AF65-F5344CB8AC3E}">
        <p14:creationId xmlns="" xmlns:p14="http://schemas.microsoft.com/office/powerpoint/2010/main" val="1141982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10</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11</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12</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13</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14</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15</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16</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17</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18</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3</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4</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5</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6</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7</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8</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9</a:t>
            </a:fld>
            <a:endParaRPr lang="en-US"/>
          </a:p>
        </p:txBody>
      </p:sp>
    </p:spTree>
    <p:extLst>
      <p:ext uri="{BB962C8B-B14F-4D97-AF65-F5344CB8AC3E}">
        <p14:creationId xmlns="" xmlns:p14="http://schemas.microsoft.com/office/powerpoint/2010/main" val="189510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18-Dec-18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18-Dec-18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18-Dec-18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18-Dec-18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18-Dec-18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18-Dec-18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709738"/>
            <a:ext cx="6400800" cy="1143000"/>
          </a:xfrm>
        </p:spPr>
        <p:txBody>
          <a:bodyPr/>
          <a:lstStyle/>
          <a:p>
            <a:r>
              <a:rPr lang="sr-Latn-BA"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Project management</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Milan Gocić</a:t>
            </a:r>
          </a:p>
          <a:p>
            <a:r>
              <a:rPr lang="sr-Latn-BA" sz="1800" dirty="0" smtClean="0">
                <a:solidFill>
                  <a:schemeClr val="accent1">
                    <a:lumMod val="75000"/>
                  </a:schemeClr>
                </a:solidFill>
                <a:latin typeface="Calibri Light" pitchFamily="34" charset="0"/>
                <a:cs typeface="Calibri Light" pitchFamily="34" charset="0"/>
              </a:rPr>
              <a:t>University of Niš</a:t>
            </a:r>
            <a:endParaRPr lang="bs-Latn-BA" sz="1800"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Kick-off meeting/ 21 December 2018</a:t>
            </a:r>
            <a:endParaRPr lang="bs-Latn-BA" sz="1800" dirty="0">
              <a:solidFill>
                <a:schemeClr val="accent1">
                  <a:lumMod val="75000"/>
                </a:schemeClr>
              </a:solidFill>
              <a:latin typeface="Calibri Light" pitchFamily="34" charset="0"/>
              <a:cs typeface="Calibri Light"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Financial Management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None/>
            </a:pPr>
            <a:r>
              <a:rPr lang="sr-Latn-RS" sz="2400" dirty="0" smtClean="0">
                <a:latin typeface="Calibri Light" pitchFamily="34" charset="0"/>
                <a:cs typeface="Calibri Light" pitchFamily="34" charset="0"/>
              </a:rPr>
              <a:t>Pre-financings (First and Second pre financing):</a:t>
            </a:r>
            <a:r>
              <a:rPr lang="en-US" sz="2400" dirty="0" smtClean="0">
                <a:latin typeface="Calibri Light" pitchFamily="34" charset="0"/>
                <a:cs typeface="Calibri Light" pitchFamily="34" charset="0"/>
              </a:rPr>
              <a:t>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b="1" dirty="0" smtClean="0">
                <a:latin typeface="Calibri Light" pitchFamily="34" charset="0"/>
                <a:cs typeface="Calibri Light" pitchFamily="34" charset="0"/>
              </a:rPr>
              <a:t> first </a:t>
            </a:r>
            <a:r>
              <a:rPr lang="en-US" sz="2400" b="1" dirty="0" smtClean="0">
                <a:latin typeface="Calibri Light" pitchFamily="34" charset="0"/>
                <a:cs typeface="Calibri Light" pitchFamily="34" charset="0"/>
              </a:rPr>
              <a:t>pre-financing payment </a:t>
            </a:r>
            <a:r>
              <a:rPr lang="en-US" sz="2400" dirty="0" smtClean="0">
                <a:latin typeface="Calibri Light" pitchFamily="34" charset="0"/>
                <a:cs typeface="Calibri Light" pitchFamily="34" charset="0"/>
              </a:rPr>
              <a:t>of 50% of the maximum amount specified in Article I.3 of the </a:t>
            </a:r>
            <a:r>
              <a:rPr lang="sr-Latn-RS" sz="2400" dirty="0" smtClean="0">
                <a:latin typeface="Calibri Light" pitchFamily="34" charset="0"/>
                <a:cs typeface="Calibri Light" pitchFamily="34" charset="0"/>
              </a:rPr>
              <a:t>Grant </a:t>
            </a:r>
            <a:r>
              <a:rPr lang="en-US" sz="2400" dirty="0" smtClean="0">
                <a:latin typeface="Calibri Light" pitchFamily="34" charset="0"/>
                <a:cs typeface="Calibri Light" pitchFamily="34" charset="0"/>
              </a:rPr>
              <a:t>Agreement will be paid to the coordinator.</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b="1" dirty="0" smtClean="0">
                <a:latin typeface="Calibri Light" pitchFamily="34" charset="0"/>
                <a:cs typeface="Calibri Light" pitchFamily="34" charset="0"/>
              </a:rPr>
              <a:t> </a:t>
            </a:r>
            <a:r>
              <a:rPr lang="en-US" sz="2400" b="1" dirty="0" smtClean="0">
                <a:latin typeface="Calibri Light" pitchFamily="34" charset="0"/>
                <a:cs typeface="Calibri Light" pitchFamily="34" charset="0"/>
              </a:rPr>
              <a:t>second pre-financing payment</a:t>
            </a:r>
            <a:r>
              <a:rPr lang="en-US" sz="2400" dirty="0" smtClean="0">
                <a:latin typeface="Calibri Light" pitchFamily="34" charset="0"/>
                <a:cs typeface="Calibri Light" pitchFamily="34" charset="0"/>
              </a:rPr>
              <a:t> of 40% of the maximum amount specified in Article I.3 shall be paid to the coordinator, subject to the following conditions: </a:t>
            </a:r>
            <a:endParaRPr lang="sr-Latn-RS" sz="2400" dirty="0" smtClean="0">
              <a:latin typeface="Calibri Light" pitchFamily="34" charset="0"/>
              <a:cs typeface="Calibri Light" pitchFamily="34" charset="0"/>
            </a:endParaRPr>
          </a:p>
          <a:p>
            <a:pPr lvl="1" algn="just">
              <a:buFont typeface="Wingdings" pitchFamily="2" charset="2"/>
              <a:buChar char="ü"/>
            </a:pPr>
            <a:r>
              <a:rPr lang="sr-Latn-RS" sz="2000" dirty="0" smtClean="0">
                <a:latin typeface="Calibri Light" pitchFamily="34" charset="0"/>
                <a:cs typeface="Calibri Light" pitchFamily="34" charset="0"/>
              </a:rPr>
              <a:t> </a:t>
            </a:r>
            <a:r>
              <a:rPr lang="en-US" sz="2000" dirty="0" smtClean="0">
                <a:latin typeface="Calibri Light" pitchFamily="34" charset="0"/>
                <a:cs typeface="Calibri Light" pitchFamily="34" charset="0"/>
              </a:rPr>
              <a:t>having used at least 70% of the previous pre-financing </a:t>
            </a:r>
            <a:r>
              <a:rPr lang="en-US" sz="2000" dirty="0" err="1" smtClean="0">
                <a:latin typeface="Calibri Light" pitchFamily="34" charset="0"/>
                <a:cs typeface="Calibri Light" pitchFamily="34" charset="0"/>
              </a:rPr>
              <a:t>instalment</a:t>
            </a:r>
            <a:r>
              <a:rPr lang="en-US" sz="2000" dirty="0" smtClean="0">
                <a:latin typeface="Calibri Light" pitchFamily="34" charset="0"/>
                <a:cs typeface="Calibri Light" pitchFamily="34" charset="0"/>
              </a:rPr>
              <a:t> paid;</a:t>
            </a:r>
            <a:endParaRPr lang="sr-Latn-RS" sz="2000" dirty="0" smtClean="0">
              <a:latin typeface="Calibri Light" pitchFamily="34" charset="0"/>
              <a:cs typeface="Calibri Light" pitchFamily="34" charset="0"/>
            </a:endParaRPr>
          </a:p>
          <a:p>
            <a:pPr lvl="1" algn="just">
              <a:buFont typeface="Wingdings" pitchFamily="2" charset="2"/>
              <a:buChar char="ü"/>
            </a:pPr>
            <a:r>
              <a:rPr lang="sr-Latn-RS" sz="2000" dirty="0" smtClean="0">
                <a:latin typeface="Calibri Light" pitchFamily="34" charset="0"/>
                <a:cs typeface="Calibri Light" pitchFamily="34" charset="0"/>
              </a:rPr>
              <a:t> </a:t>
            </a:r>
            <a:r>
              <a:rPr lang="en-US" sz="2000" dirty="0" smtClean="0">
                <a:latin typeface="Calibri Light" pitchFamily="34" charset="0"/>
                <a:cs typeface="Calibri Light" pitchFamily="34" charset="0"/>
              </a:rPr>
              <a:t>the receipt of the "Statement of the costs incurred" and "Request for payment" as specified in Annex VI of the </a:t>
            </a:r>
            <a:r>
              <a:rPr lang="sr-Latn-RS" sz="2000" dirty="0" smtClean="0">
                <a:latin typeface="Calibri Light" pitchFamily="34" charset="0"/>
                <a:cs typeface="Calibri Light" pitchFamily="34" charset="0"/>
              </a:rPr>
              <a:t>Grant </a:t>
            </a:r>
            <a:r>
              <a:rPr lang="en-US" sz="2000" dirty="0" smtClean="0">
                <a:latin typeface="Calibri Light" pitchFamily="34" charset="0"/>
                <a:cs typeface="Calibri Light" pitchFamily="34" charset="0"/>
              </a:rPr>
              <a:t>Agreement; </a:t>
            </a:r>
            <a:endParaRPr lang="sr-Latn-RS" sz="2000" dirty="0" smtClean="0">
              <a:latin typeface="Calibri Light" pitchFamily="34" charset="0"/>
              <a:cs typeface="Calibri Light" pitchFamily="34" charset="0"/>
            </a:endParaRPr>
          </a:p>
          <a:p>
            <a:pPr lvl="1" algn="just">
              <a:buFont typeface="Wingdings" pitchFamily="2" charset="2"/>
              <a:buChar char="ü"/>
            </a:pPr>
            <a:r>
              <a:rPr lang="sr-Latn-RS" sz="2000" dirty="0" smtClean="0">
                <a:latin typeface="Calibri Light" pitchFamily="34" charset="0"/>
                <a:cs typeface="Calibri Light" pitchFamily="34" charset="0"/>
              </a:rPr>
              <a:t> </a:t>
            </a:r>
            <a:r>
              <a:rPr lang="en-US" sz="2000" dirty="0" smtClean="0">
                <a:latin typeface="Calibri Light" pitchFamily="34" charset="0"/>
                <a:cs typeface="Calibri Light" pitchFamily="34" charset="0"/>
              </a:rPr>
              <a:t>the receipt of a progress report on implementation of the action as specified in Annex V of the </a:t>
            </a:r>
            <a:r>
              <a:rPr lang="sr-Latn-RS" sz="2000" dirty="0" smtClean="0">
                <a:latin typeface="Calibri Light" pitchFamily="34" charset="0"/>
                <a:cs typeface="Calibri Light" pitchFamily="34" charset="0"/>
              </a:rPr>
              <a:t>Grant </a:t>
            </a:r>
            <a:r>
              <a:rPr lang="en-US" sz="2000" dirty="0" smtClean="0">
                <a:latin typeface="Calibri Light" pitchFamily="34" charset="0"/>
                <a:cs typeface="Calibri Light" pitchFamily="34" charset="0"/>
              </a:rPr>
              <a:t>Agreement. </a:t>
            </a:r>
            <a:endParaRPr lang="en-US" sz="200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en-US" sz="4000" b="1" dirty="0" smtClean="0">
                <a:solidFill>
                  <a:schemeClr val="tx2">
                    <a:lumMod val="60000"/>
                    <a:lumOff val="40000"/>
                  </a:schemeClr>
                </a:solidFill>
                <a:latin typeface="Calibri Light" pitchFamily="34" charset="0"/>
                <a:cs typeface="Calibri Light" pitchFamily="34" charset="0"/>
              </a:rPr>
              <a:t>Reporting obligations/modalities </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b="1" dirty="0" smtClean="0">
                <a:latin typeface="Calibri Light" pitchFamily="34" charset="0"/>
                <a:cs typeface="Calibri Light" pitchFamily="34" charset="0"/>
              </a:rPr>
              <a:t> </a:t>
            </a:r>
            <a:r>
              <a:rPr lang="en-US" sz="2400" b="1" dirty="0" smtClean="0">
                <a:latin typeface="Calibri Light" pitchFamily="34" charset="0"/>
                <a:cs typeface="Calibri Light" pitchFamily="34" charset="0"/>
              </a:rPr>
              <a:t>Reporting is a contractual obligation that has to be fulfilled by all the beneficiaries. </a:t>
            </a:r>
            <a:endParaRPr lang="sr-Latn-RS" sz="2400" b="1"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Although it is the </a:t>
            </a:r>
            <a:r>
              <a:rPr lang="en-US" sz="2400" b="1" dirty="0" smtClean="0">
                <a:latin typeface="Calibri Light" pitchFamily="34" charset="0"/>
                <a:cs typeface="Calibri Light" pitchFamily="34" charset="0"/>
              </a:rPr>
              <a:t>coordinator's responsibility </a:t>
            </a:r>
            <a:r>
              <a:rPr lang="en-US" sz="2400" dirty="0" smtClean="0">
                <a:latin typeface="Calibri Light" pitchFamily="34" charset="0"/>
                <a:cs typeface="Calibri Light" pitchFamily="34" charset="0"/>
              </a:rPr>
              <a:t>to submit the reports and their mandatory supporting documents </a:t>
            </a:r>
            <a:r>
              <a:rPr lang="en-US" sz="2400" b="1" dirty="0" smtClean="0">
                <a:latin typeface="Calibri Light" pitchFamily="34" charset="0"/>
                <a:cs typeface="Calibri Light" pitchFamily="34" charset="0"/>
              </a:rPr>
              <a:t>in due time</a:t>
            </a:r>
            <a:r>
              <a:rPr lang="en-US" sz="2400" dirty="0" smtClean="0">
                <a:latin typeface="Calibri Light" pitchFamily="34" charset="0"/>
                <a:cs typeface="Calibri Light" pitchFamily="34" charset="0"/>
              </a:rPr>
              <a:t>, the completion of the reports and the validation of the information they contain is a </a:t>
            </a:r>
            <a:r>
              <a:rPr lang="en-US" sz="2400" b="1" dirty="0" smtClean="0">
                <a:latin typeface="Calibri Light" pitchFamily="34" charset="0"/>
                <a:cs typeface="Calibri Light" pitchFamily="34" charset="0"/>
              </a:rPr>
              <a:t>responsibility that falls under each of the beneficiaries that compose the project partnership</a:t>
            </a:r>
            <a:r>
              <a:rPr lang="en-US" sz="2400" dirty="0" smtClean="0">
                <a:latin typeface="Calibri Light" pitchFamily="34" charset="0"/>
                <a:cs typeface="Calibri Light" pitchFamily="34" charset="0"/>
              </a:rPr>
              <a:t>.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In case the coordinator </a:t>
            </a:r>
            <a:r>
              <a:rPr lang="en-US" sz="2400" b="1" dirty="0" smtClean="0">
                <a:latin typeface="Calibri Light" pitchFamily="34" charset="0"/>
                <a:cs typeface="Calibri Light" pitchFamily="34" charset="0"/>
              </a:rPr>
              <a:t>fails definitively to submit the project reports and the related required supporting documents</a:t>
            </a:r>
            <a:r>
              <a:rPr lang="en-US" sz="2400" dirty="0" smtClean="0">
                <a:latin typeface="Calibri Light" pitchFamily="34" charset="0"/>
                <a:cs typeface="Calibri Light" pitchFamily="34" charset="0"/>
              </a:rPr>
              <a:t>, the Agency shall recover any amount already paid and if applicable, </a:t>
            </a:r>
            <a:r>
              <a:rPr lang="en-US" sz="2400" b="1" dirty="0" smtClean="0">
                <a:latin typeface="Calibri Light" pitchFamily="34" charset="0"/>
                <a:cs typeface="Calibri Light" pitchFamily="34" charset="0"/>
              </a:rPr>
              <a:t>apply financial penalties of between 2% and 10% of the value of the grant </a:t>
            </a:r>
            <a:r>
              <a:rPr lang="en-US" sz="2400" dirty="0" smtClean="0">
                <a:latin typeface="Calibri Light" pitchFamily="34" charset="0"/>
                <a:cs typeface="Calibri Light" pitchFamily="34" charset="0"/>
              </a:rPr>
              <a:t>as stipulated under Article II.17.1 of the </a:t>
            </a:r>
            <a:r>
              <a:rPr lang="sr-Latn-RS" sz="2400" dirty="0" smtClean="0">
                <a:latin typeface="Calibri Light" pitchFamily="34" charset="0"/>
                <a:cs typeface="Calibri Light" pitchFamily="34" charset="0"/>
              </a:rPr>
              <a:t>Grant </a:t>
            </a:r>
            <a:r>
              <a:rPr lang="en-US" sz="2400" dirty="0" smtClean="0">
                <a:latin typeface="Calibri Light" pitchFamily="34" charset="0"/>
                <a:cs typeface="Calibri Light" pitchFamily="34" charset="0"/>
              </a:rPr>
              <a:t>Agreement.</a:t>
            </a:r>
            <a:endParaRPr lang="en-US" sz="200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763000" cy="838200"/>
          </a:xfrm>
        </p:spPr>
        <p:txBody>
          <a:bodyPr>
            <a:noAutofit/>
          </a:bodyPr>
          <a:lstStyle/>
          <a:p>
            <a:r>
              <a:rPr lang="en-US" sz="3200" b="1" dirty="0" smtClean="0">
                <a:solidFill>
                  <a:schemeClr val="tx2">
                    <a:lumMod val="60000"/>
                    <a:lumOff val="40000"/>
                  </a:schemeClr>
                </a:solidFill>
                <a:latin typeface="Calibri Light" pitchFamily="34" charset="0"/>
                <a:cs typeface="Calibri Light" pitchFamily="34" charset="0"/>
              </a:rPr>
              <a:t>Progress report on the implementation of the </a:t>
            </a:r>
            <a:r>
              <a:rPr lang="en-US" sz="3200" b="1" dirty="0" err="1" smtClean="0">
                <a:solidFill>
                  <a:schemeClr val="tx2">
                    <a:lumMod val="60000"/>
                    <a:lumOff val="40000"/>
                  </a:schemeClr>
                </a:solidFill>
                <a:latin typeface="Calibri Light" pitchFamily="34" charset="0"/>
                <a:cs typeface="Calibri Light" pitchFamily="34" charset="0"/>
              </a:rPr>
              <a:t>actio</a:t>
            </a:r>
            <a:r>
              <a:rPr lang="sr-Latn-RS" sz="3200" b="1" dirty="0" smtClean="0">
                <a:solidFill>
                  <a:schemeClr val="tx2">
                    <a:lumMod val="60000"/>
                    <a:lumOff val="40000"/>
                  </a:schemeClr>
                </a:solidFill>
                <a:latin typeface="Calibri Light" pitchFamily="34" charset="0"/>
                <a:cs typeface="Calibri Light" pitchFamily="34" charset="0"/>
              </a:rPr>
              <a:t>n</a:t>
            </a:r>
            <a:endParaRPr lang="en-US" sz="32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b="1"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a:t>
            </a:r>
            <a:r>
              <a:rPr lang="en-US" sz="2400" b="1" dirty="0" smtClean="0">
                <a:latin typeface="Calibri Light" pitchFamily="34" charset="0"/>
                <a:cs typeface="Calibri Light" pitchFamily="34" charset="0"/>
              </a:rPr>
              <a:t>progress report on the implementation of the action </a:t>
            </a:r>
            <a:r>
              <a:rPr lang="en-US" sz="2400" dirty="0" smtClean="0">
                <a:latin typeface="Calibri Light" pitchFamily="34" charset="0"/>
                <a:cs typeface="Calibri Light" pitchFamily="34" charset="0"/>
              </a:rPr>
              <a:t>will have to be submitted half way through the eligibility period </a:t>
            </a:r>
            <a:r>
              <a:rPr lang="sr-Latn-RS" sz="2400" dirty="0" smtClean="0">
                <a:latin typeface="Calibri Light" pitchFamily="34" charset="0"/>
                <a:cs typeface="Calibri Light" pitchFamily="34" charset="0"/>
              </a:rPr>
              <a:t>i.e. </a:t>
            </a:r>
            <a:r>
              <a:rPr lang="en-US" sz="2400" dirty="0" smtClean="0">
                <a:latin typeface="Calibri Light" pitchFamily="34" charset="0"/>
                <a:cs typeface="Calibri Light" pitchFamily="34" charset="0"/>
              </a:rPr>
              <a:t>on </a:t>
            </a:r>
            <a:r>
              <a:rPr lang="en-US" sz="2400" b="1" dirty="0" smtClean="0">
                <a:latin typeface="Calibri Light" pitchFamily="34" charset="0"/>
                <a:cs typeface="Calibri Light" pitchFamily="34" charset="0"/>
              </a:rPr>
              <a:t>14/0</a:t>
            </a:r>
            <a:r>
              <a:rPr lang="sr-Latn-RS" sz="2400" b="1" dirty="0" smtClean="0">
                <a:latin typeface="Calibri Light" pitchFamily="34" charset="0"/>
                <a:cs typeface="Calibri Light" pitchFamily="34" charset="0"/>
              </a:rPr>
              <a:t>5</a:t>
            </a:r>
            <a:r>
              <a:rPr lang="en-US" sz="2400" b="1" dirty="0" smtClean="0">
                <a:latin typeface="Calibri Light" pitchFamily="34" charset="0"/>
                <a:cs typeface="Calibri Light" pitchFamily="34" charset="0"/>
              </a:rPr>
              <a:t>/20</a:t>
            </a:r>
            <a:r>
              <a:rPr lang="sr-Latn-RS" sz="2400" b="1" dirty="0" smtClean="0">
                <a:latin typeface="Calibri Light" pitchFamily="34" charset="0"/>
                <a:cs typeface="Calibri Light" pitchFamily="34" charset="0"/>
              </a:rPr>
              <a:t>20</a:t>
            </a:r>
            <a:r>
              <a:rPr lang="en-US" sz="2400" dirty="0" smtClean="0">
                <a:latin typeface="Calibri Light" pitchFamily="34" charset="0"/>
                <a:cs typeface="Calibri Light" pitchFamily="34" charset="0"/>
              </a:rPr>
              <a:t> at the latest</a:t>
            </a:r>
            <a:r>
              <a:rPr lang="sr-Latn-RS" sz="2400" dirty="0" smtClean="0">
                <a:latin typeface="Calibri Light" pitchFamily="34" charset="0"/>
                <a:cs typeface="Calibri Light" pitchFamily="34" charset="0"/>
              </a:rPr>
              <a:t>.</a:t>
            </a:r>
          </a:p>
          <a:p>
            <a:pPr algn="just">
              <a:buFont typeface="Wingdings" pitchFamily="2" charset="2"/>
              <a:buChar char="Ø"/>
            </a:pP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I</a:t>
            </a:r>
            <a:r>
              <a:rPr lang="sr-Latn-RS" sz="2400" dirty="0" smtClean="0">
                <a:latin typeface="Calibri Light" pitchFamily="34" charset="0"/>
                <a:cs typeface="Calibri Light" pitchFamily="34" charset="0"/>
              </a:rPr>
              <a:t>t </a:t>
            </a:r>
            <a:r>
              <a:rPr lang="en-US" sz="2400" dirty="0" smtClean="0">
                <a:latin typeface="Calibri Light" pitchFamily="34" charset="0"/>
                <a:cs typeface="Calibri Light" pitchFamily="34" charset="0"/>
              </a:rPr>
              <a:t>consist</a:t>
            </a:r>
            <a:r>
              <a:rPr lang="sr-Latn-RS" sz="2400" dirty="0" smtClean="0">
                <a:latin typeface="Calibri Light" pitchFamily="34" charset="0"/>
                <a:cs typeface="Calibri Light" pitchFamily="34" charset="0"/>
              </a:rPr>
              <a:t>s</a:t>
            </a:r>
            <a:r>
              <a:rPr lang="en-US" sz="2400" dirty="0" smtClean="0">
                <a:latin typeface="Calibri Light" pitchFamily="34" charset="0"/>
                <a:cs typeface="Calibri Light" pitchFamily="34" charset="0"/>
              </a:rPr>
              <a:t> of the following: </a:t>
            </a:r>
            <a:endParaRPr lang="sr-Latn-RS" sz="2400" dirty="0" smtClean="0">
              <a:latin typeface="Calibri Light" pitchFamily="34" charset="0"/>
              <a:cs typeface="Calibri Light" pitchFamily="34" charset="0"/>
            </a:endParaRPr>
          </a:p>
          <a:p>
            <a:pPr lvl="1" algn="just">
              <a:buFont typeface="Wingdings" pitchFamily="2" charset="2"/>
              <a:buChar char="ü"/>
            </a:pPr>
            <a:r>
              <a:rPr lang="sr-Latn-RS" sz="2100" b="1" dirty="0" smtClean="0">
                <a:latin typeface="Calibri Light" pitchFamily="34" charset="0"/>
                <a:cs typeface="Calibri Light" pitchFamily="34" charset="0"/>
              </a:rPr>
              <a:t> </a:t>
            </a:r>
            <a:r>
              <a:rPr lang="en-US" sz="2100" b="1" dirty="0" smtClean="0">
                <a:latin typeface="Calibri Light" pitchFamily="34" charset="0"/>
                <a:cs typeface="Calibri Light" pitchFamily="34" charset="0"/>
              </a:rPr>
              <a:t>Technical report on the implementation of the project</a:t>
            </a:r>
            <a:r>
              <a:rPr lang="en-US" sz="2100" dirty="0" smtClean="0">
                <a:latin typeface="Calibri Light" pitchFamily="34" charset="0"/>
                <a:cs typeface="Calibri Light" pitchFamily="34" charset="0"/>
              </a:rPr>
              <a:t> (description of the progress made, statistics and indicators, tables of achieved/planned outcomes, etc.)</a:t>
            </a:r>
            <a:endParaRPr lang="sr-Latn-RS" sz="2100" dirty="0" smtClean="0">
              <a:latin typeface="Calibri Light" pitchFamily="34" charset="0"/>
              <a:cs typeface="Calibri Light" pitchFamily="34" charset="0"/>
            </a:endParaRPr>
          </a:p>
          <a:p>
            <a:pPr lvl="1" algn="just">
              <a:buFont typeface="Wingdings" pitchFamily="2" charset="2"/>
              <a:buChar char="ü"/>
            </a:pPr>
            <a:r>
              <a:rPr lang="sr-Latn-RS" sz="2100" b="1" dirty="0" smtClean="0">
                <a:latin typeface="Calibri Light" pitchFamily="34" charset="0"/>
                <a:cs typeface="Calibri Light" pitchFamily="34" charset="0"/>
              </a:rPr>
              <a:t> </a:t>
            </a:r>
            <a:r>
              <a:rPr lang="en-US" sz="2100" b="1" dirty="0" smtClean="0">
                <a:latin typeface="Calibri Light" pitchFamily="34" charset="0"/>
                <a:cs typeface="Calibri Light" pitchFamily="34" charset="0"/>
              </a:rPr>
              <a:t>Summary report for publication</a:t>
            </a:r>
            <a:endParaRPr lang="sr-Latn-RS" sz="2100" dirty="0" smtClean="0">
              <a:latin typeface="Calibri Light" pitchFamily="34" charset="0"/>
              <a:cs typeface="Calibri Light" pitchFamily="34" charset="0"/>
            </a:endParaRPr>
          </a:p>
          <a:p>
            <a:pPr lvl="1" algn="just">
              <a:buFont typeface="Wingdings" pitchFamily="2" charset="2"/>
              <a:buChar char="ü"/>
            </a:pPr>
            <a:r>
              <a:rPr lang="sr-Latn-RS" sz="2100" b="1" dirty="0" smtClean="0">
                <a:latin typeface="Calibri Light" pitchFamily="34" charset="0"/>
                <a:cs typeface="Calibri Light" pitchFamily="34" charset="0"/>
              </a:rPr>
              <a:t> S</a:t>
            </a:r>
            <a:r>
              <a:rPr lang="en-US" sz="2100" b="1" dirty="0" err="1" smtClean="0">
                <a:latin typeface="Calibri Light" pitchFamily="34" charset="0"/>
                <a:cs typeface="Calibri Light" pitchFamily="34" charset="0"/>
              </a:rPr>
              <a:t>tatement</a:t>
            </a:r>
            <a:r>
              <a:rPr lang="en-US" sz="2100" b="1" dirty="0" smtClean="0">
                <a:latin typeface="Calibri Light" pitchFamily="34" charset="0"/>
                <a:cs typeface="Calibri Light" pitchFamily="34" charset="0"/>
              </a:rPr>
              <a:t> of the costs incurred</a:t>
            </a:r>
            <a:r>
              <a:rPr lang="en-US" sz="2100" dirty="0" smtClean="0">
                <a:latin typeface="Calibri Light" pitchFamily="34" charset="0"/>
                <a:cs typeface="Calibri Light" pitchFamily="34" charset="0"/>
              </a:rPr>
              <a:t> </a:t>
            </a:r>
            <a:r>
              <a:rPr lang="en-US" sz="2100" b="1" dirty="0" smtClean="0">
                <a:latin typeface="Calibri Light" pitchFamily="34" charset="0"/>
                <a:cs typeface="Calibri Light" pitchFamily="34" charset="0"/>
              </a:rPr>
              <a:t>('intermediate Financial Statement‘)</a:t>
            </a:r>
            <a:endParaRPr lang="sr-Latn-RS" sz="2100" b="1" dirty="0" smtClean="0">
              <a:latin typeface="Calibri Light" pitchFamily="34" charset="0"/>
              <a:cs typeface="Calibri Light" pitchFamily="34" charset="0"/>
            </a:endParaRPr>
          </a:p>
          <a:p>
            <a:pPr lvl="1" algn="just">
              <a:buFont typeface="Wingdings" pitchFamily="2" charset="2"/>
              <a:buChar char="ü"/>
            </a:pPr>
            <a:r>
              <a:rPr lang="sr-Latn-RS" sz="2100" b="1" dirty="0" smtClean="0">
                <a:latin typeface="Calibri Light" pitchFamily="34" charset="0"/>
                <a:cs typeface="Calibri Light" pitchFamily="34" charset="0"/>
              </a:rPr>
              <a:t> </a:t>
            </a:r>
            <a:r>
              <a:rPr lang="en-US" sz="2100" b="1" dirty="0" smtClean="0">
                <a:latin typeface="Calibri Light" pitchFamily="34" charset="0"/>
                <a:cs typeface="Calibri Light" pitchFamily="34" charset="0"/>
              </a:rPr>
              <a:t>Request for payment of the second pre-financing</a:t>
            </a:r>
            <a:r>
              <a:rPr lang="sr-Latn-RS" sz="2100" b="1" dirty="0" smtClean="0">
                <a:latin typeface="Calibri Light" pitchFamily="34" charset="0"/>
                <a:cs typeface="Calibri Light" pitchFamily="34" charset="0"/>
              </a:rPr>
              <a:t> </a:t>
            </a:r>
            <a:r>
              <a:rPr lang="en-US" sz="2100" dirty="0" smtClean="0">
                <a:latin typeface="Calibri Light" pitchFamily="34" charset="0"/>
                <a:cs typeface="Calibri Light" pitchFamily="34" charset="0"/>
              </a:rPr>
              <a:t>(to be submitted only when 70% of the first pre-financing has been spent)</a:t>
            </a:r>
            <a:endParaRPr lang="en-US" sz="210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763000" cy="838200"/>
          </a:xfrm>
        </p:spPr>
        <p:txBody>
          <a:bodyPr>
            <a:noAutofit/>
          </a:bodyPr>
          <a:lstStyle/>
          <a:p>
            <a:r>
              <a:rPr lang="en-US" sz="4000" b="1" dirty="0" smtClean="0">
                <a:solidFill>
                  <a:schemeClr val="tx2">
                    <a:lumMod val="60000"/>
                    <a:lumOff val="40000"/>
                  </a:schemeClr>
                </a:solidFill>
                <a:latin typeface="Calibri Light" pitchFamily="34" charset="0"/>
                <a:cs typeface="Calibri Light" pitchFamily="34" charset="0"/>
              </a:rPr>
              <a:t>Request for the second pre-financing </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b="1"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The coordinator can submit together with the "</a:t>
            </a:r>
            <a:r>
              <a:rPr lang="en-US" sz="2400" b="1" dirty="0" smtClean="0">
                <a:latin typeface="Calibri Light" pitchFamily="34" charset="0"/>
                <a:cs typeface="Calibri Light" pitchFamily="34" charset="0"/>
              </a:rPr>
              <a:t>Technical report on the implementation of the project</a:t>
            </a:r>
            <a:r>
              <a:rPr lang="en-US" sz="2400" dirty="0" smtClean="0">
                <a:latin typeface="Calibri Light" pitchFamily="34" charset="0"/>
                <a:cs typeface="Calibri Light" pitchFamily="34" charset="0"/>
              </a:rPr>
              <a:t>" the "</a:t>
            </a:r>
            <a:r>
              <a:rPr lang="en-US" sz="2400" b="1" dirty="0" smtClean="0">
                <a:latin typeface="Calibri Light" pitchFamily="34" charset="0"/>
                <a:cs typeface="Calibri Light" pitchFamily="34" charset="0"/>
              </a:rPr>
              <a:t>Request for payment</a:t>
            </a:r>
            <a:r>
              <a:rPr lang="en-US" sz="2400" dirty="0" smtClean="0">
                <a:latin typeface="Calibri Light" pitchFamily="34" charset="0"/>
                <a:cs typeface="Calibri Light" pitchFamily="34" charset="0"/>
              </a:rPr>
              <a:t>" of the second pre-financing as specified in Annex VI of the </a:t>
            </a:r>
            <a:r>
              <a:rPr lang="sr-Latn-RS" sz="2400" dirty="0" smtClean="0">
                <a:latin typeface="Calibri Light" pitchFamily="34" charset="0"/>
                <a:cs typeface="Calibri Light" pitchFamily="34" charset="0"/>
              </a:rPr>
              <a:t>Grant </a:t>
            </a:r>
            <a:r>
              <a:rPr lang="en-US" sz="2400" dirty="0" smtClean="0">
                <a:latin typeface="Calibri Light" pitchFamily="34" charset="0"/>
                <a:cs typeface="Calibri Light" pitchFamily="34" charset="0"/>
              </a:rPr>
              <a:t>Agreement </a:t>
            </a:r>
            <a:r>
              <a:rPr lang="en-US" sz="2400" b="1" dirty="0" smtClean="0">
                <a:latin typeface="Calibri Light" pitchFamily="34" charset="0"/>
                <a:cs typeface="Calibri Light" pitchFamily="34" charset="0"/>
              </a:rPr>
              <a:t>in case 70% of the previous pre-financing </a:t>
            </a:r>
            <a:r>
              <a:rPr lang="en-US" sz="2400" b="1" dirty="0" err="1" smtClean="0">
                <a:latin typeface="Calibri Light" pitchFamily="34" charset="0"/>
                <a:cs typeface="Calibri Light" pitchFamily="34" charset="0"/>
              </a:rPr>
              <a:t>instalment</a:t>
            </a:r>
            <a:r>
              <a:rPr lang="en-US" sz="2400" b="1" dirty="0" smtClean="0">
                <a:latin typeface="Calibri Light" pitchFamily="34" charset="0"/>
                <a:cs typeface="Calibri Light" pitchFamily="34" charset="0"/>
              </a:rPr>
              <a:t> has been used</a:t>
            </a:r>
            <a:r>
              <a:rPr lang="en-US" sz="2400" dirty="0" smtClean="0">
                <a:latin typeface="Calibri Light" pitchFamily="34" charset="0"/>
                <a:cs typeface="Calibri Light" pitchFamily="34" charset="0"/>
              </a:rPr>
              <a:t>.</a:t>
            </a:r>
            <a:endParaRPr lang="sr-Latn-RS" sz="2400" dirty="0" smtClean="0">
              <a:latin typeface="Calibri Light" pitchFamily="34" charset="0"/>
              <a:cs typeface="Calibri Light" pitchFamily="34" charset="0"/>
            </a:endParaRPr>
          </a:p>
          <a:p>
            <a:pPr algn="just">
              <a:buFont typeface="Wingdings" pitchFamily="2" charset="2"/>
              <a:buChar char="Ø"/>
            </a:pP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In case 70% of the previous pre-financing </a:t>
            </a:r>
            <a:r>
              <a:rPr lang="en-US" sz="2400" dirty="0" err="1" smtClean="0">
                <a:latin typeface="Calibri Light" pitchFamily="34" charset="0"/>
                <a:cs typeface="Calibri Light" pitchFamily="34" charset="0"/>
              </a:rPr>
              <a:t>instalment</a:t>
            </a:r>
            <a:r>
              <a:rPr lang="en-US" sz="2400" dirty="0" smtClean="0">
                <a:latin typeface="Calibri Light" pitchFamily="34" charset="0"/>
                <a:cs typeface="Calibri Light" pitchFamily="34" charset="0"/>
              </a:rPr>
              <a:t> has not been used half way through the eligibility period, the progress report on the implementation of the action (together with the Statement of the costs actually incurred) should be submitted without the Request for payment of the second pre-financing. </a:t>
            </a:r>
            <a:endParaRPr lang="en-US" sz="200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7630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R</a:t>
            </a:r>
            <a:r>
              <a:rPr lang="en-US" sz="4000" b="1" dirty="0" err="1" smtClean="0">
                <a:solidFill>
                  <a:schemeClr val="tx2">
                    <a:lumMod val="60000"/>
                    <a:lumOff val="40000"/>
                  </a:schemeClr>
                </a:solidFill>
                <a:latin typeface="Calibri Light" pitchFamily="34" charset="0"/>
                <a:cs typeface="Calibri Light" pitchFamily="34" charset="0"/>
              </a:rPr>
              <a:t>eport</a:t>
            </a:r>
            <a:r>
              <a:rPr lang="sr-Latn-RS" sz="4000" b="1" dirty="0" smtClean="0">
                <a:solidFill>
                  <a:schemeClr val="tx2">
                    <a:lumMod val="60000"/>
                    <a:lumOff val="40000"/>
                  </a:schemeClr>
                </a:solidFill>
                <a:latin typeface="Calibri Light" pitchFamily="34" charset="0"/>
                <a:cs typeface="Calibri Light" pitchFamily="34" charset="0"/>
              </a:rPr>
              <a:t>s</a:t>
            </a:r>
            <a:endParaRPr lang="en-US" sz="4000" b="1"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nvGraphicFramePr>
        <p:xfrm>
          <a:off x="533400" y="1371600"/>
          <a:ext cx="8229600" cy="3855720"/>
        </p:xfrm>
        <a:graphic>
          <a:graphicData uri="http://schemas.openxmlformats.org/drawingml/2006/table">
            <a:tbl>
              <a:tblPr>
                <a:tableStyleId>{69CF1AB2-1976-4502-BF36-3FF5EA218861}</a:tableStyleId>
              </a:tblPr>
              <a:tblGrid>
                <a:gridCol w="4938153"/>
                <a:gridCol w="3291447"/>
              </a:tblGrid>
              <a:tr h="320172">
                <a:tc rowSpan="2">
                  <a:txBody>
                    <a:bodyPr/>
                    <a:lstStyle/>
                    <a:p>
                      <a:pPr algn="l">
                        <a:lnSpc>
                          <a:spcPct val="115000"/>
                        </a:lnSpc>
                        <a:spcAft>
                          <a:spcPts val="0"/>
                        </a:spcAft>
                      </a:pPr>
                      <a:r>
                        <a:rPr lang="en-GB" sz="2000" b="1" dirty="0">
                          <a:latin typeface="Calibri Light" pitchFamily="34" charset="0"/>
                          <a:cs typeface="Calibri Light" pitchFamily="34" charset="0"/>
                        </a:rPr>
                        <a:t>Coordinator Reports </a:t>
                      </a:r>
                      <a:r>
                        <a:rPr lang="en-GB" sz="2000" dirty="0">
                          <a:latin typeface="Calibri Light" pitchFamily="34" charset="0"/>
                          <a:cs typeface="Calibri Light" pitchFamily="34" charset="0"/>
                        </a:rPr>
                        <a:t>delivered to EACEA (two reports) </a:t>
                      </a:r>
                      <a:endParaRPr lang="en-US" sz="2000" dirty="0">
                        <a:latin typeface="Calibri Light" pitchFamily="34" charset="0"/>
                        <a:cs typeface="Calibri Light" pitchFamily="34" charset="0"/>
                      </a:endParaRPr>
                    </a:p>
                  </a:txBody>
                  <a:tcPr marL="68580" marR="68580" marT="0" marB="0" anchor="ctr"/>
                </a:tc>
                <a:tc>
                  <a:txBody>
                    <a:bodyPr/>
                    <a:lstStyle/>
                    <a:p>
                      <a:pPr algn="l">
                        <a:lnSpc>
                          <a:spcPct val="115000"/>
                        </a:lnSpc>
                        <a:spcAft>
                          <a:spcPts val="0"/>
                        </a:spcAft>
                      </a:pPr>
                      <a:r>
                        <a:rPr lang="en-GB" sz="2000" dirty="0">
                          <a:latin typeface="Calibri Light" pitchFamily="34" charset="0"/>
                          <a:cs typeface="Calibri Light" pitchFamily="34" charset="0"/>
                        </a:rPr>
                        <a:t>Progress Report – </a:t>
                      </a:r>
                      <a:r>
                        <a:rPr lang="en-GB" sz="2000" dirty="0" smtClean="0">
                          <a:latin typeface="Calibri Light" pitchFamily="34" charset="0"/>
                          <a:cs typeface="Calibri Light" pitchFamily="34" charset="0"/>
                        </a:rPr>
                        <a:t>14.0</a:t>
                      </a:r>
                      <a:r>
                        <a:rPr lang="sr-Latn-RS" sz="2000" dirty="0" smtClean="0">
                          <a:latin typeface="Calibri Light" pitchFamily="34" charset="0"/>
                          <a:cs typeface="Calibri Light" pitchFamily="34" charset="0"/>
                        </a:rPr>
                        <a:t>5</a:t>
                      </a:r>
                      <a:r>
                        <a:rPr lang="en-GB" sz="2000" dirty="0" smtClean="0">
                          <a:latin typeface="Calibri Light" pitchFamily="34" charset="0"/>
                          <a:cs typeface="Calibri Light" pitchFamily="34" charset="0"/>
                        </a:rPr>
                        <a:t>.20</a:t>
                      </a:r>
                      <a:r>
                        <a:rPr lang="sr-Latn-RS" sz="2000" dirty="0" smtClean="0">
                          <a:latin typeface="Calibri Light" pitchFamily="34" charset="0"/>
                          <a:cs typeface="Calibri Light" pitchFamily="34" charset="0"/>
                        </a:rPr>
                        <a:t>20</a:t>
                      </a:r>
                      <a:endParaRPr lang="en-US" sz="2000" dirty="0">
                        <a:latin typeface="Calibri Light" pitchFamily="34" charset="0"/>
                        <a:cs typeface="Calibri Light" pitchFamily="34" charset="0"/>
                      </a:endParaRPr>
                    </a:p>
                  </a:txBody>
                  <a:tcPr marL="68580" marR="68580" marT="0" marB="0" anchor="ctr"/>
                </a:tc>
              </a:tr>
              <a:tr h="340166">
                <a:tc vMerge="1">
                  <a:txBody>
                    <a:bodyPr/>
                    <a:lstStyle/>
                    <a:p>
                      <a:endParaRPr lang="en-US"/>
                    </a:p>
                  </a:txBody>
                  <a:tcPr/>
                </a:tc>
                <a:tc>
                  <a:txBody>
                    <a:bodyPr/>
                    <a:lstStyle/>
                    <a:p>
                      <a:pPr algn="l">
                        <a:lnSpc>
                          <a:spcPct val="115000"/>
                        </a:lnSpc>
                        <a:spcAft>
                          <a:spcPts val="0"/>
                        </a:spcAft>
                      </a:pPr>
                      <a:r>
                        <a:rPr lang="en-GB" sz="2000" dirty="0">
                          <a:latin typeface="Calibri Light" pitchFamily="34" charset="0"/>
                          <a:cs typeface="Calibri Light" pitchFamily="34" charset="0"/>
                        </a:rPr>
                        <a:t>Final report – </a:t>
                      </a:r>
                      <a:r>
                        <a:rPr lang="en-GB" sz="2000" dirty="0" smtClean="0">
                          <a:latin typeface="Calibri Light" pitchFamily="34" charset="0"/>
                          <a:cs typeface="Calibri Light" pitchFamily="34" charset="0"/>
                        </a:rPr>
                        <a:t>14.</a:t>
                      </a:r>
                      <a:r>
                        <a:rPr lang="sr-Latn-RS" sz="2000" dirty="0" smtClean="0">
                          <a:latin typeface="Calibri Light" pitchFamily="34" charset="0"/>
                          <a:cs typeface="Calibri Light" pitchFamily="34" charset="0"/>
                        </a:rPr>
                        <a:t>01</a:t>
                      </a:r>
                      <a:r>
                        <a:rPr lang="en-GB" sz="2000" dirty="0" smtClean="0">
                          <a:latin typeface="Calibri Light" pitchFamily="34" charset="0"/>
                          <a:cs typeface="Calibri Light" pitchFamily="34" charset="0"/>
                        </a:rPr>
                        <a:t>.20</a:t>
                      </a:r>
                      <a:r>
                        <a:rPr lang="sr-Latn-RS" sz="2000" dirty="0" smtClean="0">
                          <a:latin typeface="Calibri Light" pitchFamily="34" charset="0"/>
                          <a:cs typeface="Calibri Light" pitchFamily="34" charset="0"/>
                        </a:rPr>
                        <a:t>22</a:t>
                      </a:r>
                      <a:endParaRPr lang="en-US" sz="2000" dirty="0">
                        <a:latin typeface="Calibri Light" pitchFamily="34" charset="0"/>
                        <a:cs typeface="Calibri Light" pitchFamily="34" charset="0"/>
                      </a:endParaRPr>
                    </a:p>
                  </a:txBody>
                  <a:tcPr marL="68580" marR="68580" marT="0" marB="0" anchor="ctr"/>
                </a:tc>
              </a:tr>
              <a:tr h="320172">
                <a:tc rowSpan="6">
                  <a:txBody>
                    <a:bodyPr/>
                    <a:lstStyle/>
                    <a:p>
                      <a:pPr>
                        <a:lnSpc>
                          <a:spcPct val="115000"/>
                        </a:lnSpc>
                        <a:spcAft>
                          <a:spcPts val="0"/>
                        </a:spcAft>
                      </a:pPr>
                      <a:r>
                        <a:rPr lang="en-US" sz="2000" b="1" dirty="0">
                          <a:latin typeface="Calibri Light" pitchFamily="34" charset="0"/>
                          <a:cs typeface="Calibri Light" pitchFamily="34" charset="0"/>
                        </a:rPr>
                        <a:t>Partner’s Financial Report </a:t>
                      </a:r>
                      <a:r>
                        <a:rPr lang="en-US" sz="2000" dirty="0">
                          <a:latin typeface="Calibri Light" pitchFamily="34" charset="0"/>
                          <a:cs typeface="Calibri Light" pitchFamily="34" charset="0"/>
                        </a:rPr>
                        <a:t>delivered to coordinator (six reports)</a:t>
                      </a:r>
                    </a:p>
                  </a:txBody>
                  <a:tcPr marL="68580" marR="68580" marT="0" marB="0" anchor="ctr"/>
                </a:tc>
                <a:tc>
                  <a:txBody>
                    <a:bodyPr/>
                    <a:lstStyle/>
                    <a:p>
                      <a:pPr algn="l">
                        <a:lnSpc>
                          <a:spcPct val="115000"/>
                        </a:lnSpc>
                        <a:spcAft>
                          <a:spcPts val="0"/>
                        </a:spcAft>
                      </a:pPr>
                      <a:r>
                        <a:rPr lang="en-GB" sz="2000" dirty="0">
                          <a:latin typeface="Calibri Light" pitchFamily="34" charset="0"/>
                          <a:cs typeface="Calibri Light" pitchFamily="34" charset="0"/>
                        </a:rPr>
                        <a:t>1st report – </a:t>
                      </a:r>
                      <a:r>
                        <a:rPr lang="en-GB" sz="2000" dirty="0" smtClean="0">
                          <a:latin typeface="Calibri Light" pitchFamily="34" charset="0"/>
                          <a:cs typeface="Calibri Light" pitchFamily="34" charset="0"/>
                        </a:rPr>
                        <a:t>14.0</a:t>
                      </a:r>
                      <a:r>
                        <a:rPr lang="sr-Latn-RS" sz="2000" dirty="0" smtClean="0">
                          <a:latin typeface="Calibri Light" pitchFamily="34" charset="0"/>
                          <a:cs typeface="Calibri Light" pitchFamily="34" charset="0"/>
                        </a:rPr>
                        <a:t>5</a:t>
                      </a:r>
                      <a:r>
                        <a:rPr lang="en-GB" sz="2000" dirty="0" smtClean="0">
                          <a:latin typeface="Calibri Light" pitchFamily="34" charset="0"/>
                          <a:cs typeface="Calibri Light" pitchFamily="34" charset="0"/>
                        </a:rPr>
                        <a:t>.201</a:t>
                      </a:r>
                      <a:r>
                        <a:rPr lang="sr-Latn-RS" sz="2000" dirty="0" smtClean="0">
                          <a:latin typeface="Calibri Light" pitchFamily="34" charset="0"/>
                          <a:cs typeface="Calibri Light" pitchFamily="34" charset="0"/>
                        </a:rPr>
                        <a:t>9</a:t>
                      </a:r>
                      <a:endParaRPr lang="en-US" sz="2000" dirty="0">
                        <a:latin typeface="Calibri Light" pitchFamily="34" charset="0"/>
                        <a:cs typeface="Calibri Light" pitchFamily="34" charset="0"/>
                      </a:endParaRPr>
                    </a:p>
                  </a:txBody>
                  <a:tcPr marL="68580" marR="68580" marT="0" marB="0" anchor="ctr"/>
                </a:tc>
              </a:tr>
              <a:tr h="320172">
                <a:tc vMerge="1">
                  <a:txBody>
                    <a:bodyPr/>
                    <a:lstStyle/>
                    <a:p>
                      <a:endParaRPr lang="en-US"/>
                    </a:p>
                  </a:txBody>
                  <a:tcPr/>
                </a:tc>
                <a:tc>
                  <a:txBody>
                    <a:bodyPr/>
                    <a:lstStyle/>
                    <a:p>
                      <a:pPr algn="l">
                        <a:lnSpc>
                          <a:spcPct val="115000"/>
                        </a:lnSpc>
                        <a:spcAft>
                          <a:spcPts val="0"/>
                        </a:spcAft>
                      </a:pPr>
                      <a:r>
                        <a:rPr lang="en-GB" sz="2000" dirty="0">
                          <a:latin typeface="Calibri Light" pitchFamily="34" charset="0"/>
                          <a:cs typeface="Calibri Light" pitchFamily="34" charset="0"/>
                        </a:rPr>
                        <a:t>2nd report – </a:t>
                      </a:r>
                      <a:r>
                        <a:rPr lang="en-GB" sz="2000" dirty="0" smtClean="0">
                          <a:latin typeface="Calibri Light" pitchFamily="34" charset="0"/>
                          <a:cs typeface="Calibri Light" pitchFamily="34" charset="0"/>
                        </a:rPr>
                        <a:t>14.1</a:t>
                      </a:r>
                      <a:r>
                        <a:rPr lang="sr-Latn-RS" sz="2000" dirty="0" smtClean="0">
                          <a:latin typeface="Calibri Light" pitchFamily="34" charset="0"/>
                          <a:cs typeface="Calibri Light" pitchFamily="34" charset="0"/>
                        </a:rPr>
                        <a:t>1</a:t>
                      </a:r>
                      <a:r>
                        <a:rPr lang="en-GB" sz="2000" dirty="0" smtClean="0">
                          <a:latin typeface="Calibri Light" pitchFamily="34" charset="0"/>
                          <a:cs typeface="Calibri Light" pitchFamily="34" charset="0"/>
                        </a:rPr>
                        <a:t>.201</a:t>
                      </a:r>
                      <a:r>
                        <a:rPr lang="sr-Latn-RS" sz="2000" dirty="0" smtClean="0">
                          <a:latin typeface="Calibri Light" pitchFamily="34" charset="0"/>
                          <a:cs typeface="Calibri Light" pitchFamily="34" charset="0"/>
                        </a:rPr>
                        <a:t>9</a:t>
                      </a:r>
                      <a:endParaRPr lang="en-US" sz="2000" dirty="0">
                        <a:latin typeface="Calibri Light" pitchFamily="34" charset="0"/>
                        <a:cs typeface="Calibri Light" pitchFamily="34" charset="0"/>
                      </a:endParaRPr>
                    </a:p>
                  </a:txBody>
                  <a:tcPr marL="68580" marR="68580" marT="0" marB="0" anchor="ctr"/>
                </a:tc>
              </a:tr>
              <a:tr h="320172">
                <a:tc vMerge="1">
                  <a:txBody>
                    <a:bodyPr/>
                    <a:lstStyle/>
                    <a:p>
                      <a:endParaRPr lang="en-US"/>
                    </a:p>
                  </a:txBody>
                  <a:tcPr/>
                </a:tc>
                <a:tc>
                  <a:txBody>
                    <a:bodyPr/>
                    <a:lstStyle/>
                    <a:p>
                      <a:pPr algn="l">
                        <a:lnSpc>
                          <a:spcPct val="115000"/>
                        </a:lnSpc>
                        <a:spcAft>
                          <a:spcPts val="0"/>
                        </a:spcAft>
                      </a:pPr>
                      <a:r>
                        <a:rPr lang="en-GB" sz="2000" dirty="0">
                          <a:latin typeface="Calibri Light" pitchFamily="34" charset="0"/>
                          <a:cs typeface="Calibri Light" pitchFamily="34" charset="0"/>
                        </a:rPr>
                        <a:t>3rd report – </a:t>
                      </a:r>
                      <a:r>
                        <a:rPr lang="en-GB" sz="2000" dirty="0" smtClean="0">
                          <a:latin typeface="Calibri Light" pitchFamily="34" charset="0"/>
                          <a:cs typeface="Calibri Light" pitchFamily="34" charset="0"/>
                        </a:rPr>
                        <a:t>14.0</a:t>
                      </a:r>
                      <a:r>
                        <a:rPr lang="sr-Latn-RS" sz="2000" dirty="0" smtClean="0">
                          <a:latin typeface="Calibri Light" pitchFamily="34" charset="0"/>
                          <a:cs typeface="Calibri Light" pitchFamily="34" charset="0"/>
                        </a:rPr>
                        <a:t>4</a:t>
                      </a:r>
                      <a:r>
                        <a:rPr lang="en-GB" sz="2000" dirty="0" smtClean="0">
                          <a:latin typeface="Calibri Light" pitchFamily="34" charset="0"/>
                          <a:cs typeface="Calibri Light" pitchFamily="34" charset="0"/>
                        </a:rPr>
                        <a:t>.20</a:t>
                      </a:r>
                      <a:r>
                        <a:rPr lang="sr-Latn-RS" sz="2000" dirty="0" smtClean="0">
                          <a:latin typeface="Calibri Light" pitchFamily="34" charset="0"/>
                          <a:cs typeface="Calibri Light" pitchFamily="34" charset="0"/>
                        </a:rPr>
                        <a:t>20</a:t>
                      </a:r>
                      <a:endParaRPr lang="en-US" sz="2000" dirty="0">
                        <a:latin typeface="Calibri Light" pitchFamily="34" charset="0"/>
                        <a:cs typeface="Calibri Light" pitchFamily="34" charset="0"/>
                      </a:endParaRPr>
                    </a:p>
                  </a:txBody>
                  <a:tcPr marL="68580" marR="68580" marT="0" marB="0" anchor="ctr"/>
                </a:tc>
              </a:tr>
              <a:tr h="320172">
                <a:tc vMerge="1">
                  <a:txBody>
                    <a:bodyPr/>
                    <a:lstStyle/>
                    <a:p>
                      <a:endParaRPr lang="en-US"/>
                    </a:p>
                  </a:txBody>
                  <a:tcPr/>
                </a:tc>
                <a:tc>
                  <a:txBody>
                    <a:bodyPr/>
                    <a:lstStyle/>
                    <a:p>
                      <a:pPr algn="l">
                        <a:lnSpc>
                          <a:spcPct val="115000"/>
                        </a:lnSpc>
                        <a:spcAft>
                          <a:spcPts val="0"/>
                        </a:spcAft>
                      </a:pPr>
                      <a:r>
                        <a:rPr lang="en-GB" sz="2000" dirty="0">
                          <a:latin typeface="Calibri Light" pitchFamily="34" charset="0"/>
                          <a:cs typeface="Calibri Light" pitchFamily="34" charset="0"/>
                        </a:rPr>
                        <a:t>4th report - </a:t>
                      </a:r>
                      <a:r>
                        <a:rPr lang="en-GB" sz="2000" dirty="0" smtClean="0">
                          <a:latin typeface="Calibri Light" pitchFamily="34" charset="0"/>
                          <a:cs typeface="Calibri Light" pitchFamily="34" charset="0"/>
                        </a:rPr>
                        <a:t>14.1</a:t>
                      </a:r>
                      <a:r>
                        <a:rPr lang="sr-Latn-RS" sz="2000" dirty="0" smtClean="0">
                          <a:latin typeface="Calibri Light" pitchFamily="34" charset="0"/>
                          <a:cs typeface="Calibri Light" pitchFamily="34" charset="0"/>
                        </a:rPr>
                        <a:t>1</a:t>
                      </a:r>
                      <a:r>
                        <a:rPr lang="en-GB" sz="2000" dirty="0" smtClean="0">
                          <a:latin typeface="Calibri Light" pitchFamily="34" charset="0"/>
                          <a:cs typeface="Calibri Light" pitchFamily="34" charset="0"/>
                        </a:rPr>
                        <a:t>.20</a:t>
                      </a:r>
                      <a:r>
                        <a:rPr lang="sr-Latn-RS" sz="2000" dirty="0" smtClean="0">
                          <a:latin typeface="Calibri Light" pitchFamily="34" charset="0"/>
                          <a:cs typeface="Calibri Light" pitchFamily="34" charset="0"/>
                        </a:rPr>
                        <a:t>20</a:t>
                      </a:r>
                      <a:endParaRPr lang="en-US" sz="2000" dirty="0">
                        <a:latin typeface="Calibri Light" pitchFamily="34" charset="0"/>
                        <a:cs typeface="Calibri Light" pitchFamily="34" charset="0"/>
                      </a:endParaRPr>
                    </a:p>
                  </a:txBody>
                  <a:tcPr marL="68580" marR="68580" marT="0" marB="0" anchor="ctr"/>
                </a:tc>
              </a:tr>
              <a:tr h="320172">
                <a:tc vMerge="1">
                  <a:txBody>
                    <a:bodyPr/>
                    <a:lstStyle/>
                    <a:p>
                      <a:endParaRPr lang="en-US"/>
                    </a:p>
                  </a:txBody>
                  <a:tcPr/>
                </a:tc>
                <a:tc>
                  <a:txBody>
                    <a:bodyPr/>
                    <a:lstStyle/>
                    <a:p>
                      <a:pPr algn="l">
                        <a:lnSpc>
                          <a:spcPct val="115000"/>
                        </a:lnSpc>
                        <a:spcAft>
                          <a:spcPts val="0"/>
                        </a:spcAft>
                      </a:pPr>
                      <a:r>
                        <a:rPr lang="en-GB" sz="2000" dirty="0">
                          <a:latin typeface="Calibri Light" pitchFamily="34" charset="0"/>
                          <a:cs typeface="Calibri Light" pitchFamily="34" charset="0"/>
                        </a:rPr>
                        <a:t>5th report - </a:t>
                      </a:r>
                      <a:r>
                        <a:rPr lang="en-GB" sz="2000" dirty="0" smtClean="0">
                          <a:latin typeface="Calibri Light" pitchFamily="34" charset="0"/>
                          <a:cs typeface="Calibri Light" pitchFamily="34" charset="0"/>
                        </a:rPr>
                        <a:t>14.0</a:t>
                      </a:r>
                      <a:r>
                        <a:rPr lang="sr-Latn-RS" sz="2000" dirty="0" smtClean="0">
                          <a:latin typeface="Calibri Light" pitchFamily="34" charset="0"/>
                          <a:cs typeface="Calibri Light" pitchFamily="34" charset="0"/>
                        </a:rPr>
                        <a:t>5</a:t>
                      </a:r>
                      <a:r>
                        <a:rPr lang="en-GB" sz="2000" dirty="0" smtClean="0">
                          <a:latin typeface="Calibri Light" pitchFamily="34" charset="0"/>
                          <a:cs typeface="Calibri Light" pitchFamily="34" charset="0"/>
                        </a:rPr>
                        <a:t>.20</a:t>
                      </a:r>
                      <a:r>
                        <a:rPr lang="sr-Latn-RS" sz="2000" dirty="0" smtClean="0">
                          <a:latin typeface="Calibri Light" pitchFamily="34" charset="0"/>
                          <a:cs typeface="Calibri Light" pitchFamily="34" charset="0"/>
                        </a:rPr>
                        <a:t>21</a:t>
                      </a:r>
                      <a:endParaRPr lang="en-US" sz="2000" dirty="0">
                        <a:latin typeface="Calibri Light" pitchFamily="34" charset="0"/>
                        <a:cs typeface="Calibri Light" pitchFamily="34" charset="0"/>
                      </a:endParaRPr>
                    </a:p>
                  </a:txBody>
                  <a:tcPr marL="68580" marR="68580" marT="0" marB="0" anchor="ctr"/>
                </a:tc>
              </a:tr>
              <a:tr h="320172">
                <a:tc vMerge="1">
                  <a:txBody>
                    <a:bodyPr/>
                    <a:lstStyle/>
                    <a:p>
                      <a:endParaRPr lang="en-US"/>
                    </a:p>
                  </a:txBody>
                  <a:tcPr/>
                </a:tc>
                <a:tc>
                  <a:txBody>
                    <a:bodyPr/>
                    <a:lstStyle/>
                    <a:p>
                      <a:pPr algn="l">
                        <a:lnSpc>
                          <a:spcPct val="115000"/>
                        </a:lnSpc>
                        <a:spcAft>
                          <a:spcPts val="0"/>
                        </a:spcAft>
                      </a:pPr>
                      <a:r>
                        <a:rPr lang="en-GB" sz="2000" dirty="0">
                          <a:latin typeface="Calibri Light" pitchFamily="34" charset="0"/>
                          <a:cs typeface="Calibri Light" pitchFamily="34" charset="0"/>
                        </a:rPr>
                        <a:t>6th report - </a:t>
                      </a:r>
                      <a:r>
                        <a:rPr lang="en-GB" sz="2000" dirty="0" smtClean="0">
                          <a:latin typeface="Calibri Light" pitchFamily="34" charset="0"/>
                          <a:cs typeface="Calibri Light" pitchFamily="34" charset="0"/>
                        </a:rPr>
                        <a:t>14.1</a:t>
                      </a:r>
                      <a:r>
                        <a:rPr lang="sr-Latn-RS" sz="2000" dirty="0" smtClean="0">
                          <a:latin typeface="Calibri Light" pitchFamily="34" charset="0"/>
                          <a:cs typeface="Calibri Light" pitchFamily="34" charset="0"/>
                        </a:rPr>
                        <a:t>1</a:t>
                      </a:r>
                      <a:r>
                        <a:rPr lang="en-GB" sz="2000" dirty="0" smtClean="0">
                          <a:latin typeface="Calibri Light" pitchFamily="34" charset="0"/>
                          <a:cs typeface="Calibri Light" pitchFamily="34" charset="0"/>
                        </a:rPr>
                        <a:t>.20</a:t>
                      </a:r>
                      <a:r>
                        <a:rPr lang="sr-Latn-RS" sz="2000" dirty="0" smtClean="0">
                          <a:latin typeface="Calibri Light" pitchFamily="34" charset="0"/>
                          <a:cs typeface="Calibri Light" pitchFamily="34" charset="0"/>
                        </a:rPr>
                        <a:t>21</a:t>
                      </a:r>
                      <a:endParaRPr lang="en-US" sz="2000" dirty="0">
                        <a:latin typeface="Calibri Light" pitchFamily="34" charset="0"/>
                        <a:cs typeface="Calibri Light" pitchFamily="34" charset="0"/>
                      </a:endParaRPr>
                    </a:p>
                  </a:txBody>
                  <a:tcPr marL="68580" marR="68580" marT="0" marB="0" anchor="ctr"/>
                </a:tc>
              </a:tr>
              <a:tr h="320172">
                <a:tc rowSpan="2">
                  <a:txBody>
                    <a:bodyPr/>
                    <a:lstStyle/>
                    <a:p>
                      <a:pPr>
                        <a:lnSpc>
                          <a:spcPct val="115000"/>
                        </a:lnSpc>
                        <a:spcAft>
                          <a:spcPts val="0"/>
                        </a:spcAft>
                      </a:pPr>
                      <a:r>
                        <a:rPr lang="en-US" sz="2000" b="1" dirty="0">
                          <a:latin typeface="Calibri Light" pitchFamily="34" charset="0"/>
                          <a:cs typeface="Calibri Light" pitchFamily="34" charset="0"/>
                        </a:rPr>
                        <a:t>Partner’s Technical report </a:t>
                      </a:r>
                      <a:r>
                        <a:rPr lang="en-US" sz="2000" dirty="0">
                          <a:latin typeface="Calibri Light" pitchFamily="34" charset="0"/>
                          <a:cs typeface="Calibri Light" pitchFamily="34" charset="0"/>
                        </a:rPr>
                        <a:t>on the implementation of the project delivered to coordinator </a:t>
                      </a:r>
                      <a:r>
                        <a:rPr lang="en-US" sz="2000" dirty="0" smtClean="0">
                          <a:latin typeface="Calibri Light" pitchFamily="34" charset="0"/>
                          <a:cs typeface="Calibri Light" pitchFamily="34" charset="0"/>
                        </a:rPr>
                        <a:t>(</a:t>
                      </a:r>
                      <a:r>
                        <a:rPr lang="sr-Latn-RS" sz="2000" dirty="0" smtClean="0">
                          <a:latin typeface="Calibri Light" pitchFamily="34" charset="0"/>
                          <a:cs typeface="Calibri Light" pitchFamily="34" charset="0"/>
                        </a:rPr>
                        <a:t>two</a:t>
                      </a:r>
                      <a:r>
                        <a:rPr lang="en-US" sz="2000" dirty="0" smtClean="0">
                          <a:latin typeface="Calibri Light" pitchFamily="34" charset="0"/>
                          <a:cs typeface="Calibri Light" pitchFamily="34" charset="0"/>
                        </a:rPr>
                        <a:t> </a:t>
                      </a:r>
                      <a:r>
                        <a:rPr lang="en-US" sz="2000" dirty="0">
                          <a:latin typeface="Calibri Light" pitchFamily="34" charset="0"/>
                          <a:cs typeface="Calibri Light" pitchFamily="34" charset="0"/>
                        </a:rPr>
                        <a:t>reports)</a:t>
                      </a:r>
                    </a:p>
                  </a:txBody>
                  <a:tcPr marL="68580" marR="68580" marT="0" marB="0" anchor="ctr"/>
                </a:tc>
                <a:tc>
                  <a:txBody>
                    <a:bodyPr/>
                    <a:lstStyle/>
                    <a:p>
                      <a:pPr algn="l">
                        <a:lnSpc>
                          <a:spcPct val="115000"/>
                        </a:lnSpc>
                        <a:spcAft>
                          <a:spcPts val="0"/>
                        </a:spcAft>
                      </a:pPr>
                      <a:r>
                        <a:rPr lang="en-GB" sz="2000" dirty="0">
                          <a:latin typeface="Calibri Light" pitchFamily="34" charset="0"/>
                          <a:cs typeface="Calibri Light" pitchFamily="34" charset="0"/>
                        </a:rPr>
                        <a:t>1st report – </a:t>
                      </a:r>
                      <a:r>
                        <a:rPr lang="en-GB" sz="2000" dirty="0" smtClean="0">
                          <a:latin typeface="Calibri Light" pitchFamily="34" charset="0"/>
                          <a:cs typeface="Calibri Light" pitchFamily="34" charset="0"/>
                        </a:rPr>
                        <a:t>14.04.20</a:t>
                      </a:r>
                      <a:r>
                        <a:rPr lang="sr-Latn-RS" sz="2000" dirty="0" smtClean="0">
                          <a:latin typeface="Calibri Light" pitchFamily="34" charset="0"/>
                          <a:cs typeface="Calibri Light" pitchFamily="34" charset="0"/>
                        </a:rPr>
                        <a:t>20</a:t>
                      </a:r>
                      <a:endParaRPr lang="en-US" sz="2000" dirty="0">
                        <a:latin typeface="Calibri Light" pitchFamily="34" charset="0"/>
                        <a:cs typeface="Calibri Light" pitchFamily="34" charset="0"/>
                      </a:endParaRPr>
                    </a:p>
                  </a:txBody>
                  <a:tcPr marL="68580" marR="68580" marT="0" marB="0" anchor="ctr"/>
                </a:tc>
              </a:tr>
              <a:tr h="320172">
                <a:tc vMerge="1">
                  <a:txBody>
                    <a:bodyPr/>
                    <a:lstStyle/>
                    <a:p>
                      <a:endParaRPr lang="en-US"/>
                    </a:p>
                  </a:txBody>
                  <a:tcPr/>
                </a:tc>
                <a:tc>
                  <a:txBody>
                    <a:bodyPr/>
                    <a:lstStyle/>
                    <a:p>
                      <a:pPr algn="l">
                        <a:lnSpc>
                          <a:spcPct val="115000"/>
                        </a:lnSpc>
                        <a:spcAft>
                          <a:spcPts val="0"/>
                        </a:spcAft>
                      </a:pPr>
                      <a:r>
                        <a:rPr lang="en-GB" sz="2000" dirty="0">
                          <a:latin typeface="Calibri Light" pitchFamily="34" charset="0"/>
                          <a:cs typeface="Calibri Light" pitchFamily="34" charset="0"/>
                        </a:rPr>
                        <a:t>2nd report – </a:t>
                      </a:r>
                      <a:r>
                        <a:rPr lang="en-GB" sz="2000" dirty="0" smtClean="0">
                          <a:latin typeface="Calibri Light" pitchFamily="34" charset="0"/>
                          <a:cs typeface="Calibri Light" pitchFamily="34" charset="0"/>
                        </a:rPr>
                        <a:t>14.10.20</a:t>
                      </a:r>
                      <a:r>
                        <a:rPr lang="sr-Latn-RS" sz="2000" dirty="0" smtClean="0">
                          <a:latin typeface="Calibri Light" pitchFamily="34" charset="0"/>
                          <a:cs typeface="Calibri Light" pitchFamily="34" charset="0"/>
                        </a:rPr>
                        <a:t>21</a:t>
                      </a:r>
                      <a:endParaRPr lang="en-US" sz="2000" dirty="0">
                        <a:latin typeface="Calibri Light" pitchFamily="34" charset="0"/>
                        <a:cs typeface="Calibri Light" pitchFamily="34" charset="0"/>
                      </a:endParaRPr>
                    </a:p>
                  </a:txBody>
                  <a:tcPr marL="68580" marR="68580" marT="0" marB="0" anchor="ct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7630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Communication</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b="1" dirty="0" smtClean="0">
                <a:latin typeface="Calibri Light" pitchFamily="34" charset="0"/>
                <a:cs typeface="Calibri Light" pitchFamily="34" charset="0"/>
              </a:rPr>
              <a:t> Between Coordinator and Partners</a:t>
            </a:r>
          </a:p>
          <a:p>
            <a:pPr lvl="1" algn="just">
              <a:buFont typeface="Wingdings" pitchFamily="2" charset="2"/>
              <a:buChar char="§"/>
            </a:pPr>
            <a:r>
              <a:rPr lang="sr-Latn-RS" sz="2400" dirty="0" smtClean="0">
                <a:latin typeface="Calibri Light" pitchFamily="34" charset="0"/>
                <a:cs typeface="Calibri Light" pitchFamily="34" charset="0"/>
              </a:rPr>
              <a:t> Defined in the Partnership Agreement</a:t>
            </a:r>
          </a:p>
          <a:p>
            <a:pPr lvl="1" algn="just">
              <a:buFont typeface="Wingdings" pitchFamily="2" charset="2"/>
              <a:buChar char="§"/>
            </a:pPr>
            <a:r>
              <a:rPr lang="sr-Latn-RS" sz="2400" dirty="0" smtClean="0">
                <a:latin typeface="Calibri Light" pitchFamily="34" charset="0"/>
                <a:cs typeface="Calibri Light" pitchFamily="34" charset="0"/>
              </a:rPr>
              <a:t> Communication plan including means, frequency, channels</a:t>
            </a:r>
          </a:p>
          <a:p>
            <a:pPr lvl="1" algn="just">
              <a:buFont typeface="Wingdings" pitchFamily="2" charset="2"/>
              <a:buChar char="§"/>
            </a:pPr>
            <a:r>
              <a:rPr lang="sr-Latn-RS" sz="2400" dirty="0" smtClean="0">
                <a:latin typeface="Calibri Light" pitchFamily="34" charset="0"/>
                <a:cs typeface="Calibri Light" pitchFamily="34" charset="0"/>
              </a:rPr>
              <a:t> Transparency/Documentation</a:t>
            </a:r>
          </a:p>
          <a:p>
            <a:pPr algn="just">
              <a:buFont typeface="Wingdings" pitchFamily="2" charset="2"/>
              <a:buChar char="Ø"/>
            </a:pPr>
            <a:endParaRPr lang="en-U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sr-Latn-RS" sz="2400" b="1" dirty="0" smtClean="0">
                <a:latin typeface="Calibri Light" pitchFamily="34" charset="0"/>
                <a:cs typeface="Calibri Light" pitchFamily="34" charset="0"/>
              </a:rPr>
              <a:t>With EACEA (Art. II.2)</a:t>
            </a:r>
          </a:p>
          <a:p>
            <a:pPr lvl="1" algn="just">
              <a:buFont typeface="Wingdings" pitchFamily="2" charset="2"/>
              <a:buChar char="§"/>
            </a:pPr>
            <a:r>
              <a:rPr lang="sr-Latn-RS" sz="2400" smtClean="0">
                <a:latin typeface="Calibri Light" pitchFamily="34" charset="0"/>
                <a:cs typeface="Calibri Light" pitchFamily="34" charset="0"/>
              </a:rPr>
              <a:t> One </a:t>
            </a:r>
            <a:r>
              <a:rPr lang="sr-Latn-RS" sz="2400" dirty="0" smtClean="0">
                <a:latin typeface="Calibri Light" pitchFamily="34" charset="0"/>
                <a:cs typeface="Calibri Light" pitchFamily="34" charset="0"/>
              </a:rPr>
              <a:t>Project Offcier responsible </a:t>
            </a:r>
            <a:r>
              <a:rPr lang="sr-Latn-RS" sz="2400" smtClean="0">
                <a:latin typeface="Calibri Light" pitchFamily="34" charset="0"/>
                <a:cs typeface="Calibri Light" pitchFamily="34" charset="0"/>
              </a:rPr>
              <a:t>for </a:t>
            </a:r>
            <a:r>
              <a:rPr lang="sr-Latn-RS" sz="2400" smtClean="0">
                <a:latin typeface="Calibri Light" pitchFamily="34" charset="0"/>
                <a:cs typeface="Calibri Light" pitchFamily="34" charset="0"/>
              </a:rPr>
              <a:t>our </a:t>
            </a:r>
            <a:r>
              <a:rPr lang="sr-Latn-RS" sz="2400" dirty="0" smtClean="0">
                <a:latin typeface="Calibri Light" pitchFamily="34" charset="0"/>
                <a:cs typeface="Calibri Light" pitchFamily="34" charset="0"/>
              </a:rPr>
              <a:t>project</a:t>
            </a:r>
          </a:p>
          <a:p>
            <a:pPr lvl="1" algn="just">
              <a:buFont typeface="Wingdings" pitchFamily="2" charset="2"/>
              <a:buChar char="§"/>
            </a:pPr>
            <a:r>
              <a:rPr lang="sr-Latn-RS" sz="2400" dirty="0" smtClean="0">
                <a:latin typeface="Calibri Light" pitchFamily="34" charset="0"/>
                <a:cs typeface="Calibri Light" pitchFamily="34" charset="0"/>
              </a:rPr>
              <a:t> Contact only via coordinator (Art. I.6) unless exceptional circumstances, (e.g. conflict with coordinator)</a:t>
            </a:r>
          </a:p>
          <a:p>
            <a:pPr lvl="1" algn="just">
              <a:buFont typeface="Wingdings" pitchFamily="2" charset="2"/>
              <a:buChar char="§"/>
            </a:pPr>
            <a:r>
              <a:rPr lang="sr-Latn-RS" sz="2400" dirty="0" smtClean="0">
                <a:latin typeface="Calibri Light" pitchFamily="34" charset="0"/>
                <a:cs typeface="Calibri Light" pitchFamily="34" charset="0"/>
              </a:rPr>
              <a:t> Offcial communication to be addressed both to Project Officer and functional mailbox (EACEA-EPLUS-CBHE-PROJECTS@ec.europa.eu)</a:t>
            </a:r>
          </a:p>
          <a:p>
            <a:pPr algn="just">
              <a:buFont typeface="Wingdings" pitchFamily="2" charset="2"/>
              <a:buChar char="Ø"/>
            </a:pPr>
            <a:endParaRPr lang="en-US" sz="2400" dirty="0" smtClean="0">
              <a:latin typeface="Calibri Light" pitchFamily="34" charset="0"/>
              <a:cs typeface="Calibri Light" pitchFamily="34" charset="0"/>
            </a:endParaRPr>
          </a:p>
          <a:p>
            <a:pPr algn="just">
              <a:buFont typeface="Wingdings" pitchFamily="2" charset="2"/>
              <a:buChar char="Ø"/>
            </a:pPr>
            <a:endParaRPr lang="en-US" sz="200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7630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Project management tasks</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b="1" dirty="0" smtClean="0">
                <a:latin typeface="Calibri Light" pitchFamily="34" charset="0"/>
                <a:cs typeface="Calibri Light" pitchFamily="34" charset="0"/>
              </a:rPr>
              <a:t> </a:t>
            </a:r>
            <a:r>
              <a:rPr lang="en-GB" sz="2400" dirty="0" smtClean="0">
                <a:latin typeface="Calibri Light" pitchFamily="34" charset="0"/>
                <a:cs typeface="Calibri Light" pitchFamily="34" charset="0"/>
              </a:rPr>
              <a:t>Establishment of </a:t>
            </a:r>
            <a:r>
              <a:rPr lang="sr-Latn-RS" sz="2400" dirty="0" smtClean="0">
                <a:latin typeface="Calibri Light" pitchFamily="34" charset="0"/>
                <a:cs typeface="Calibri Light" pitchFamily="34" charset="0"/>
              </a:rPr>
              <a:t>the </a:t>
            </a:r>
            <a:r>
              <a:rPr lang="en-GB" sz="2400" dirty="0" smtClean="0">
                <a:latin typeface="Calibri Light" pitchFamily="34" charset="0"/>
                <a:cs typeface="Calibri Light" pitchFamily="34" charset="0"/>
              </a:rPr>
              <a:t>Steering Committee and </a:t>
            </a:r>
            <a:r>
              <a:rPr lang="sr-Latn-RS" sz="2400" dirty="0" smtClean="0">
                <a:latin typeface="Calibri Light" pitchFamily="34" charset="0"/>
                <a:cs typeface="Calibri Light" pitchFamily="34" charset="0"/>
              </a:rPr>
              <a:t>the </a:t>
            </a:r>
            <a:r>
              <a:rPr lang="en-GB" sz="2400" dirty="0" smtClean="0">
                <a:latin typeface="Calibri Light" pitchFamily="34" charset="0"/>
                <a:cs typeface="Calibri Light" pitchFamily="34" charset="0"/>
              </a:rPr>
              <a:t>Project Management Committee</a:t>
            </a:r>
            <a:r>
              <a:rPr lang="sr-Latn-RS" sz="2400" dirty="0" smtClean="0">
                <a:latin typeface="Calibri Light" pitchFamily="34" charset="0"/>
                <a:cs typeface="Calibri Light" pitchFamily="34" charset="0"/>
              </a:rPr>
              <a:t> </a:t>
            </a:r>
            <a:r>
              <a:rPr lang="sr-Latn-RS" sz="2400" dirty="0" smtClean="0">
                <a:solidFill>
                  <a:srgbClr val="00B050"/>
                </a:solidFill>
                <a:latin typeface="Calibri Light" pitchFamily="34" charset="0"/>
                <a:cs typeface="Calibri Light" pitchFamily="34" charset="0"/>
              </a:rPr>
              <a:t>√</a:t>
            </a:r>
          </a:p>
          <a:p>
            <a:pPr algn="just">
              <a:buFont typeface="Wingdings" pitchFamily="2" charset="2"/>
              <a:buChar char="Ø"/>
            </a:pPr>
            <a:endParaRPr lang="en-U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GB" sz="2400" dirty="0" smtClean="0">
                <a:latin typeface="Calibri Light" pitchFamily="34" charset="0"/>
                <a:cs typeface="Calibri Light" pitchFamily="34" charset="0"/>
              </a:rPr>
              <a:t>Organisation of </a:t>
            </a:r>
            <a:r>
              <a:rPr lang="sr-Latn-RS" sz="2400" dirty="0" smtClean="0">
                <a:latin typeface="Calibri Light" pitchFamily="34" charset="0"/>
                <a:cs typeface="Calibri Light" pitchFamily="34" charset="0"/>
              </a:rPr>
              <a:t>the </a:t>
            </a:r>
            <a:r>
              <a:rPr lang="en-GB" sz="2400" dirty="0" smtClean="0">
                <a:latin typeface="Calibri Light" pitchFamily="34" charset="0"/>
                <a:cs typeface="Calibri Light" pitchFamily="34" charset="0"/>
              </a:rPr>
              <a:t>kick-off </a:t>
            </a:r>
            <a:r>
              <a:rPr lang="sr-Latn-RS" sz="2400" dirty="0" smtClean="0">
                <a:latin typeface="Calibri Light" pitchFamily="34" charset="0"/>
                <a:cs typeface="Calibri Light" pitchFamily="34" charset="0"/>
              </a:rPr>
              <a:t>meeting </a:t>
            </a:r>
            <a:r>
              <a:rPr lang="sr-Latn-RS" sz="2400" dirty="0" smtClean="0">
                <a:solidFill>
                  <a:srgbClr val="00B050"/>
                </a:solidFill>
                <a:latin typeface="Calibri Light" pitchFamily="34" charset="0"/>
                <a:cs typeface="Calibri Light" pitchFamily="34" charset="0"/>
              </a:rPr>
              <a:t>√ </a:t>
            </a:r>
            <a:r>
              <a:rPr lang="en-GB" sz="2400" dirty="0" smtClean="0">
                <a:latin typeface="Calibri Light" pitchFamily="34" charset="0"/>
                <a:cs typeface="Calibri Light" pitchFamily="34" charset="0"/>
              </a:rPr>
              <a:t>and </a:t>
            </a:r>
            <a:r>
              <a:rPr lang="sr-Latn-RS" sz="2400" dirty="0" smtClean="0">
                <a:latin typeface="Calibri Light" pitchFamily="34" charset="0"/>
                <a:cs typeface="Calibri Light" pitchFamily="34" charset="0"/>
              </a:rPr>
              <a:t>coordination </a:t>
            </a:r>
            <a:r>
              <a:rPr lang="en-GB" sz="2400" dirty="0" smtClean="0">
                <a:latin typeface="Calibri Light" pitchFamily="34" charset="0"/>
                <a:cs typeface="Calibri Light" pitchFamily="34" charset="0"/>
              </a:rPr>
              <a:t>meetings</a:t>
            </a:r>
            <a:endParaRPr lang="sr-Latn-RS" sz="2400" dirty="0" smtClean="0">
              <a:latin typeface="Calibri Light" pitchFamily="34" charset="0"/>
              <a:cs typeface="Calibri Light" pitchFamily="34" charset="0"/>
            </a:endParaRPr>
          </a:p>
          <a:p>
            <a:pPr algn="just">
              <a:buFont typeface="Wingdings" pitchFamily="2" charset="2"/>
              <a:buChar char="Ø"/>
            </a:pPr>
            <a:endParaRPr lang="en-U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GB" sz="2400" dirty="0" smtClean="0">
                <a:latin typeface="Calibri Light" pitchFamily="34" charset="0"/>
                <a:cs typeface="Calibri Light" pitchFamily="34" charset="0"/>
              </a:rPr>
              <a:t>Development of </a:t>
            </a:r>
            <a:r>
              <a:rPr lang="sr-Latn-RS" sz="2400" dirty="0" smtClean="0">
                <a:latin typeface="Calibri Light" pitchFamily="34" charset="0"/>
                <a:cs typeface="Calibri Light" pitchFamily="34" charset="0"/>
              </a:rPr>
              <a:t>the </a:t>
            </a:r>
            <a:r>
              <a:rPr lang="en-GB" sz="2400" dirty="0" smtClean="0">
                <a:latin typeface="Calibri Light" pitchFamily="34" charset="0"/>
                <a:cs typeface="Calibri Light" pitchFamily="34" charset="0"/>
              </a:rPr>
              <a:t>project management guide</a:t>
            </a:r>
            <a:endParaRPr lang="sr-Latn-RS" sz="2400" dirty="0" smtClean="0">
              <a:latin typeface="Calibri Light" pitchFamily="34" charset="0"/>
              <a:cs typeface="Calibri Light" pitchFamily="34" charset="0"/>
            </a:endParaRPr>
          </a:p>
          <a:p>
            <a:pPr algn="just">
              <a:buFont typeface="Wingdings" pitchFamily="2" charset="2"/>
              <a:buChar char="Ø"/>
            </a:pPr>
            <a:endParaRPr lang="en-U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GB" sz="2400" dirty="0" smtClean="0">
                <a:latin typeface="Calibri Light" pitchFamily="34" charset="0"/>
                <a:cs typeface="Calibri Light" pitchFamily="34" charset="0"/>
              </a:rPr>
              <a:t>Organisation of day-to-day coordination</a:t>
            </a:r>
            <a:endParaRPr lang="sr-Latn-RS" sz="2400" dirty="0" smtClean="0">
              <a:latin typeface="Calibri Light" pitchFamily="34" charset="0"/>
              <a:cs typeface="Calibri Light" pitchFamily="34" charset="0"/>
            </a:endParaRPr>
          </a:p>
          <a:p>
            <a:pPr algn="just">
              <a:buFont typeface="Wingdings" pitchFamily="2" charset="2"/>
              <a:buChar char="Ø"/>
            </a:pPr>
            <a:endParaRPr lang="en-U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GB" sz="2400" dirty="0" smtClean="0">
                <a:latin typeface="Calibri Light" pitchFamily="34" charset="0"/>
                <a:cs typeface="Calibri Light" pitchFamily="34" charset="0"/>
              </a:rPr>
              <a:t>Submission of interim and final reports</a:t>
            </a:r>
            <a:endParaRPr lang="en-US" sz="200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763000" cy="838200"/>
          </a:xfrm>
        </p:spPr>
        <p:txBody>
          <a:bodyPr>
            <a:noAutofit/>
          </a:bodyPr>
          <a:lstStyle/>
          <a:p>
            <a:r>
              <a:rPr lang="sr-Latn-RS" sz="4000" dirty="0" smtClean="0">
                <a:solidFill>
                  <a:schemeClr val="tx2">
                    <a:lumMod val="60000"/>
                    <a:lumOff val="40000"/>
                  </a:schemeClr>
                </a:solidFill>
                <a:latin typeface="Calibri Light" pitchFamily="34" charset="0"/>
                <a:cs typeface="Calibri Light" pitchFamily="34" charset="0"/>
              </a:rPr>
              <a:t>WP7 activities</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381000" y="1371600"/>
          <a:ext cx="8382000" cy="4724400"/>
        </p:xfrm>
        <a:graphic>
          <a:graphicData uri="http://schemas.openxmlformats.org/drawingml/2006/table">
            <a:tbl>
              <a:tblPr firstRow="1" bandRow="1">
                <a:tableStyleId>{5C22544A-7EE6-4342-B048-85BDC9FD1C3A}</a:tableStyleId>
              </a:tblPr>
              <a:tblGrid>
                <a:gridCol w="6905363"/>
                <a:gridCol w="1476637"/>
              </a:tblGrid>
              <a:tr h="4379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7.1</a:t>
                      </a:r>
                      <a:r>
                        <a:rPr lang="en-GB" sz="1800" b="1" dirty="0" smtClean="0">
                          <a:latin typeface="Calibri Light" pitchFamily="34" charset="0"/>
                          <a:cs typeface="Calibri Light" pitchFamily="34" charset="0"/>
                        </a:rPr>
                        <a:t> Kick-off meeting </a:t>
                      </a:r>
                      <a:endParaRPr lang="en-US" dirty="0" smtClean="0">
                        <a:solidFill>
                          <a:srgbClr val="0070C0"/>
                        </a:solidFill>
                        <a:latin typeface="Calibri Light" pitchFamily="34" charset="0"/>
                        <a:cs typeface="Calibri Light" pitchFamily="34" charset="0"/>
                      </a:endParaRPr>
                    </a:p>
                  </a:txBody>
                  <a:tcPr/>
                </a:tc>
                <a:tc hMerge="1">
                  <a:txBody>
                    <a:bodyPr/>
                    <a:lstStyle/>
                    <a:p>
                      <a:endParaRPr lang="en-US" dirty="0"/>
                    </a:p>
                  </a:txBody>
                  <a:tcPr/>
                </a:tc>
              </a:tr>
              <a:tr h="7007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noProof="0" dirty="0" smtClean="0">
                          <a:solidFill>
                            <a:schemeClr val="tx1"/>
                          </a:solidFill>
                          <a:latin typeface="Calibri Light" pitchFamily="34" charset="0"/>
                          <a:cs typeface="Calibri Light" pitchFamily="34" charset="0"/>
                        </a:rPr>
                        <a:t>Minutes of the meeting</a:t>
                      </a:r>
                      <a:r>
                        <a:rPr lang="sr-Latn-RS" sz="1600" noProof="0" dirty="0" smtClean="0">
                          <a:solidFill>
                            <a:schemeClr val="tx1"/>
                          </a:solidFill>
                          <a:latin typeface="Calibri Light" pitchFamily="34" charset="0"/>
                          <a:cs typeface="Calibri Light" pitchFamily="34" charset="0"/>
                        </a:rPr>
                        <a:t> –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02</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endParaRPr lang="en-US" sz="1600" u="none" dirty="0" smtClean="0">
                        <a:solidFill>
                          <a:schemeClr val="tx1"/>
                        </a:solidFill>
                        <a:latin typeface="Calibri Light" pitchFamily="34" charset="0"/>
                        <a:cs typeface="Calibri Light" pitchFamily="34" charset="0"/>
                      </a:endParaRPr>
                    </a:p>
                  </a:txBody>
                  <a:tcPr/>
                </a:tc>
              </a:tr>
              <a:tr h="52555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7.2</a:t>
                      </a:r>
                      <a:r>
                        <a:rPr lang="en-GB" sz="1800" b="1" dirty="0" smtClean="0">
                          <a:solidFill>
                            <a:schemeClr val="bg1"/>
                          </a:solidFill>
                          <a:latin typeface="Calibri Light" pitchFamily="34" charset="0"/>
                          <a:cs typeface="Calibri Light" pitchFamily="34" charset="0"/>
                        </a:rPr>
                        <a:t> </a:t>
                      </a:r>
                      <a:r>
                        <a:rPr lang="sr-Latn-RS" sz="1800" b="1" dirty="0" smtClean="0">
                          <a:solidFill>
                            <a:schemeClr val="bg1"/>
                          </a:solidFill>
                          <a:latin typeface="Calibri Light" pitchFamily="34" charset="0"/>
                          <a:cs typeface="Calibri Light" pitchFamily="34" charset="0"/>
                        </a:rPr>
                        <a:t>Brussels kick-off meeting</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7172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Calibri Light" pitchFamily="34" charset="0"/>
                          <a:cs typeface="Calibri Light" pitchFamily="34" charset="0"/>
                        </a:rPr>
                        <a:t>Minutes of the meeting</a:t>
                      </a:r>
                      <a:r>
                        <a:rPr lang="sr-Latn-RS" sz="1600" dirty="0" smtClean="0">
                          <a:solidFill>
                            <a:schemeClr val="tx1"/>
                          </a:solidFill>
                          <a:latin typeface="Calibri Light" pitchFamily="34" charset="0"/>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UNSA</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02</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endParaRPr lang="en-US" sz="1600" u="none" dirty="0" smtClean="0">
                        <a:solidFill>
                          <a:schemeClr val="tx1"/>
                        </a:solidFill>
                        <a:latin typeface="Calibri Light" pitchFamily="34" charset="0"/>
                        <a:cs typeface="Calibri Light" pitchFamily="34" charset="0"/>
                      </a:endParaRPr>
                    </a:p>
                  </a:txBody>
                  <a:tcPr/>
                </a:tc>
              </a:tr>
              <a:tr h="50901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7.3 </a:t>
                      </a:r>
                      <a:r>
                        <a:rPr lang="en-GB" sz="1800" b="1" dirty="0" smtClean="0">
                          <a:solidFill>
                            <a:schemeClr val="bg1"/>
                          </a:solidFill>
                          <a:latin typeface="Calibri Light" pitchFamily="34" charset="0"/>
                          <a:cs typeface="Calibri Light" pitchFamily="34" charset="0"/>
                        </a:rPr>
                        <a:t>Development of </a:t>
                      </a:r>
                      <a:r>
                        <a:rPr lang="sr-Latn-RS" sz="1800" b="1" dirty="0" smtClean="0">
                          <a:solidFill>
                            <a:schemeClr val="bg1"/>
                          </a:solidFill>
                          <a:latin typeface="Calibri Light" pitchFamily="34" charset="0"/>
                          <a:cs typeface="Calibri Light" pitchFamily="34" charset="0"/>
                        </a:rPr>
                        <a:t>P</a:t>
                      </a:r>
                      <a:r>
                        <a:rPr lang="en-GB" sz="1800" b="1" dirty="0" err="1" smtClean="0">
                          <a:solidFill>
                            <a:schemeClr val="bg1"/>
                          </a:solidFill>
                          <a:latin typeface="Calibri Light" pitchFamily="34" charset="0"/>
                          <a:cs typeface="Calibri Light" pitchFamily="34" charset="0"/>
                        </a:rPr>
                        <a:t>roject</a:t>
                      </a:r>
                      <a:r>
                        <a:rPr lang="en-GB" sz="1800" b="1" dirty="0" smtClean="0">
                          <a:solidFill>
                            <a:schemeClr val="bg1"/>
                          </a:solidFill>
                          <a:latin typeface="Calibri Light" pitchFamily="34" charset="0"/>
                          <a:cs typeface="Calibri Light" pitchFamily="34" charset="0"/>
                        </a:rPr>
                        <a:t> management </a:t>
                      </a:r>
                      <a:r>
                        <a:rPr lang="sr-Latn-RS" sz="1800" b="1" baseline="0" dirty="0" smtClean="0">
                          <a:solidFill>
                            <a:schemeClr val="bg1"/>
                          </a:solidFill>
                          <a:latin typeface="Calibri Light" pitchFamily="34" charset="0"/>
                          <a:cs typeface="Calibri Light" pitchFamily="34" charset="0"/>
                        </a:rPr>
                        <a:t> guide</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65703">
                <a:tc>
                  <a:txBody>
                    <a:bodyPr/>
                    <a:lstStyle/>
                    <a:p>
                      <a:r>
                        <a:rPr lang="sr-Latn-RS" sz="1600" dirty="0" smtClean="0">
                          <a:solidFill>
                            <a:schemeClr val="tx1"/>
                          </a:solidFill>
                          <a:latin typeface="Calibri Light" pitchFamily="34" charset="0"/>
                          <a:cs typeface="Calibri Light" pitchFamily="34" charset="0"/>
                        </a:rPr>
                        <a:t>Project management guide </a:t>
                      </a:r>
                      <a:r>
                        <a:rPr lang="en-US" sz="1600" dirty="0" smtClean="0">
                          <a:solidFill>
                            <a:schemeClr val="tx1"/>
                          </a:solidFill>
                          <a:latin typeface="Calibri Light" pitchFamily="34" charset="0"/>
                          <a:cs typeface="Calibri Light" pitchFamily="34" charset="0"/>
                        </a:rPr>
                        <a:t>created</a:t>
                      </a:r>
                      <a:r>
                        <a:rPr lang="sr-Latn-RS" sz="1600" dirty="0" smtClean="0">
                          <a:solidFill>
                            <a:schemeClr val="tx1"/>
                          </a:solidFill>
                          <a:latin typeface="Calibri Light" pitchFamily="34" charset="0"/>
                          <a:cs typeface="Calibri Light" pitchFamily="34" charset="0"/>
                        </a:rPr>
                        <a:t> -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endParaRPr lang="en-US" sz="1600" u="none" dirty="0" smtClean="0">
                        <a:solidFill>
                          <a:schemeClr val="tx1"/>
                        </a:solidFill>
                        <a:latin typeface="Calibri Light" pitchFamily="34" charset="0"/>
                        <a:cs typeface="Calibri Light" pitchFamily="34" charset="0"/>
                      </a:endParaRPr>
                    </a:p>
                  </a:txBody>
                  <a:tcPr/>
                </a:tc>
              </a:tr>
              <a:tr h="502443">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7.4</a:t>
                      </a:r>
                      <a:r>
                        <a:rPr lang="en-GB" sz="1800" b="1" dirty="0" smtClean="0">
                          <a:solidFill>
                            <a:schemeClr val="bg1"/>
                          </a:solidFill>
                          <a:latin typeface="Calibri Light" pitchFamily="34" charset="0"/>
                          <a:cs typeface="Calibri Light" pitchFamily="34" charset="0"/>
                        </a:rPr>
                        <a:t> Regular Steering Committee </a:t>
                      </a:r>
                      <a:r>
                        <a:rPr lang="sr-Latn-RS" sz="1800" b="1" dirty="0" smtClean="0">
                          <a:solidFill>
                            <a:schemeClr val="bg1"/>
                          </a:solidFill>
                          <a:latin typeface="Calibri Light" pitchFamily="34" charset="0"/>
                          <a:cs typeface="Calibri Light" pitchFamily="34" charset="0"/>
                        </a:rPr>
                        <a:t>&amp;</a:t>
                      </a:r>
                      <a:r>
                        <a:rPr lang="en-GB" sz="1800" b="1" dirty="0" smtClean="0">
                          <a:solidFill>
                            <a:schemeClr val="bg1"/>
                          </a:solidFill>
                          <a:latin typeface="Calibri Light" pitchFamily="34" charset="0"/>
                          <a:cs typeface="Calibri Light" pitchFamily="34" charset="0"/>
                        </a:rPr>
                        <a:t> Project Management meetings</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tc>
              </a:tr>
              <a:tr h="6657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Calibri Light" pitchFamily="34" charset="0"/>
                          <a:cs typeface="Calibri Light" pitchFamily="34" charset="0"/>
                        </a:rPr>
                        <a:t>Minutes of the meeting</a:t>
                      </a:r>
                      <a:r>
                        <a:rPr lang="sr-Latn-RS" sz="1600" dirty="0" smtClean="0">
                          <a:solidFill>
                            <a:schemeClr val="tx1"/>
                          </a:solidFill>
                          <a:latin typeface="Calibri Light" pitchFamily="34" charset="0"/>
                          <a:cs typeface="Calibri Light" pitchFamily="34" charset="0"/>
                        </a:rPr>
                        <a:t>s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228600" y="533400"/>
            <a:ext cx="8763000" cy="838200"/>
          </a:xfrm>
        </p:spPr>
        <p:txBody>
          <a:bodyPr>
            <a:noAutofit/>
          </a:bodyPr>
          <a:lstStyle/>
          <a:p>
            <a:r>
              <a:rPr lang="sr-Latn-RS" sz="4000" dirty="0" smtClean="0">
                <a:solidFill>
                  <a:schemeClr val="tx2">
                    <a:lumMod val="60000"/>
                    <a:lumOff val="40000"/>
                  </a:schemeClr>
                </a:solidFill>
                <a:latin typeface="Calibri Light" pitchFamily="34" charset="0"/>
                <a:cs typeface="Calibri Light" pitchFamily="34" charset="0"/>
              </a:rPr>
              <a:t>WP7 activities</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381000" y="1371600"/>
          <a:ext cx="8382000" cy="2381536"/>
        </p:xfrm>
        <a:graphic>
          <a:graphicData uri="http://schemas.openxmlformats.org/drawingml/2006/table">
            <a:tbl>
              <a:tblPr firstRow="1" bandRow="1">
                <a:tableStyleId>{5C22544A-7EE6-4342-B048-85BDC9FD1C3A}</a:tableStyleId>
              </a:tblPr>
              <a:tblGrid>
                <a:gridCol w="6905363"/>
                <a:gridCol w="1476637"/>
              </a:tblGrid>
              <a:tr h="4379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7.5 </a:t>
                      </a:r>
                      <a:r>
                        <a:rPr lang="en-GB" sz="1800" b="1" kern="1200" dirty="0" smtClean="0">
                          <a:solidFill>
                            <a:schemeClr val="bg1"/>
                          </a:solidFill>
                          <a:latin typeface="Calibri Light" pitchFamily="34" charset="0"/>
                          <a:ea typeface="+mn-ea"/>
                          <a:cs typeface="Calibri Light" pitchFamily="34" charset="0"/>
                        </a:rPr>
                        <a:t>Day-to-day coordination of project activities</a:t>
                      </a:r>
                      <a:endParaRPr lang="en-US" sz="1800" b="1" kern="1200" dirty="0" smtClean="0">
                        <a:solidFill>
                          <a:schemeClr val="bg1"/>
                        </a:solidFill>
                        <a:latin typeface="Calibri Light" pitchFamily="34" charset="0"/>
                        <a:ea typeface="+mn-ea"/>
                        <a:cs typeface="Calibri Light" pitchFamily="34" charset="0"/>
                      </a:endParaRPr>
                    </a:p>
                  </a:txBody>
                  <a:tcPr/>
                </a:tc>
                <a:tc hMerge="1">
                  <a:txBody>
                    <a:bodyPr/>
                    <a:lstStyle/>
                    <a:p>
                      <a:endParaRPr lang="en-US" dirty="0"/>
                    </a:p>
                  </a:txBody>
                  <a:tcPr/>
                </a:tc>
              </a:tr>
              <a:tr h="700740">
                <a:tc>
                  <a:txBody>
                    <a:bodyPr/>
                    <a:lstStyle/>
                    <a:p>
                      <a:r>
                        <a:rPr lang="en-US" sz="1600" kern="1200" dirty="0" smtClean="0">
                          <a:solidFill>
                            <a:schemeClr val="tx1"/>
                          </a:solidFill>
                          <a:latin typeface="Calibri Light" pitchFamily="34" charset="0"/>
                          <a:ea typeface="+mn-ea"/>
                          <a:cs typeface="Calibri Light" pitchFamily="34" charset="0"/>
                        </a:rPr>
                        <a:t>Project correspondence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endParaRPr lang="en-US" sz="1600" u="none" dirty="0" smtClean="0">
                        <a:solidFill>
                          <a:schemeClr val="tx1"/>
                        </a:solidFill>
                        <a:latin typeface="Calibri Light" pitchFamily="34" charset="0"/>
                        <a:cs typeface="Calibri Light" pitchFamily="34" charset="0"/>
                      </a:endParaRPr>
                    </a:p>
                  </a:txBody>
                  <a:tcPr/>
                </a:tc>
              </a:tr>
              <a:tr h="52555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7.6</a:t>
                      </a:r>
                      <a:r>
                        <a:rPr lang="en-GB" sz="1800" b="1" dirty="0" smtClean="0">
                          <a:solidFill>
                            <a:schemeClr val="bg1"/>
                          </a:solidFill>
                          <a:latin typeface="Calibri Light" pitchFamily="34" charset="0"/>
                          <a:cs typeface="Calibri Light" pitchFamily="34" charset="0"/>
                        </a:rPr>
                        <a:t> </a:t>
                      </a:r>
                      <a:r>
                        <a:rPr lang="sr-Latn-RS" sz="1800" b="1" dirty="0" smtClean="0">
                          <a:solidFill>
                            <a:schemeClr val="bg1"/>
                          </a:solidFill>
                          <a:latin typeface="Calibri Light" pitchFamily="34" charset="0"/>
                          <a:cs typeface="Calibri Light" pitchFamily="34" charset="0"/>
                        </a:rPr>
                        <a:t>Submission of interim and final reports</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7172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dirty="0" smtClean="0">
                          <a:solidFill>
                            <a:schemeClr val="tx1"/>
                          </a:solidFill>
                          <a:latin typeface="Calibri Light" pitchFamily="34" charset="0"/>
                          <a:cs typeface="Calibri Light" pitchFamily="34" charset="0"/>
                        </a:rPr>
                        <a:t>Interim and final reports written and submitted to EACEA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Documents and guidelines</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Erasmus+ </a:t>
            </a:r>
            <a:r>
              <a:rPr kumimoji="0" lang="en-US" sz="2600" b="0" i="0" u="none" strike="noStrike" kern="1200" cap="none" spc="0" normalizeH="0" baseline="0" noProof="0" dirty="0" err="1" smtClean="0">
                <a:ln>
                  <a:noFill/>
                </a:ln>
                <a:solidFill>
                  <a:schemeClr val="tx1"/>
                </a:solidFill>
                <a:effectLst/>
                <a:uLnTx/>
                <a:uFillTx/>
                <a:latin typeface="Calibri Light" pitchFamily="34" charset="0"/>
                <a:cs typeface="Calibri Light" pitchFamily="34" charset="0"/>
              </a:rPr>
              <a:t>programme</a:t>
            </a:r>
            <a:r>
              <a:rPr kumimoji="0" lang="en-U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 guide </a:t>
            </a:r>
            <a:endParaRPr kumimoji="0" lang="sr-Latn-R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sr-Latn-R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SWARM</a:t>
            </a:r>
            <a:r>
              <a:rPr kumimoji="0" lang="en-U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 </a:t>
            </a:r>
            <a:r>
              <a:rPr kumimoji="0" lang="sr-Latn-R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project a</a:t>
            </a:r>
            <a:r>
              <a:rPr kumimoji="0" lang="en-US" sz="2600" b="0" i="0" u="none" strike="noStrike" kern="1200" cap="none" spc="0" normalizeH="0" baseline="0" noProof="0" dirty="0" err="1" smtClean="0">
                <a:ln>
                  <a:noFill/>
                </a:ln>
                <a:solidFill>
                  <a:schemeClr val="tx1"/>
                </a:solidFill>
                <a:effectLst/>
                <a:uLnTx/>
                <a:uFillTx/>
                <a:latin typeface="Calibri Light" pitchFamily="34" charset="0"/>
                <a:cs typeface="Calibri Light" pitchFamily="34" charset="0"/>
              </a:rPr>
              <a:t>pplication</a:t>
            </a:r>
            <a:r>
              <a:rPr kumimoji="0" lang="en-U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 </a:t>
            </a:r>
            <a:endParaRPr kumimoji="0" lang="sr-Latn-R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Grant agreement </a:t>
            </a:r>
            <a:endParaRPr kumimoji="0" lang="sr-Latn-R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Partnership agreement </a:t>
            </a:r>
            <a:endParaRPr kumimoji="0" lang="sr-Latn-R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Guidelines for the use of the grant </a:t>
            </a:r>
            <a:endParaRPr kumimoji="0" lang="sr-Latn-R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Recommendations from the grant award criteria/project evaluation report and later recommendations from all other reports on project implementation </a:t>
            </a:r>
            <a:endParaRPr kumimoji="0" lang="sr-Latn-R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Erasmus+ Dissemination platform </a:t>
            </a:r>
            <a:endParaRPr kumimoji="0" lang="sr-Latn-R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2600" b="0" i="0" u="none" strike="noStrike" kern="1200" cap="none" spc="0" normalizeH="0" baseline="0" noProof="0" dirty="0" smtClean="0">
                <a:ln>
                  <a:noFill/>
                </a:ln>
                <a:solidFill>
                  <a:schemeClr val="tx1"/>
                </a:solidFill>
                <a:effectLst/>
                <a:uLnTx/>
                <a:uFillTx/>
                <a:latin typeface="Calibri Light" pitchFamily="34" charset="0"/>
                <a:cs typeface="Calibri Light" pitchFamily="34" charset="0"/>
              </a:rPr>
              <a:t>Decisions, strategies, guidelines, etc. generated within the Consortium</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Grant agreement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en-US" sz="2400" dirty="0" smtClean="0">
                <a:latin typeface="Calibri Light" pitchFamily="34" charset="0"/>
                <a:cs typeface="Calibri Light" pitchFamily="34" charset="0"/>
              </a:rPr>
              <a:t>Special conditions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Annex I – Description of the action</a:t>
            </a:r>
          </a:p>
          <a:p>
            <a:pPr algn="just">
              <a:buFont typeface="Wingdings" pitchFamily="2" charset="2"/>
              <a:buChar char="Ø"/>
            </a:pPr>
            <a:r>
              <a:rPr lang="sr-Latn-RS" sz="2400" dirty="0" smtClean="0">
                <a:latin typeface="Calibri Light" pitchFamily="34" charset="0"/>
                <a:cs typeface="Calibri Light" pitchFamily="34" charset="0"/>
              </a:rPr>
              <a:t>Annex II - </a:t>
            </a:r>
            <a:r>
              <a:rPr lang="en-US" sz="2400" dirty="0" smtClean="0">
                <a:latin typeface="Calibri Light" pitchFamily="34" charset="0"/>
                <a:cs typeface="Calibri Light" pitchFamily="34" charset="0"/>
              </a:rPr>
              <a:t>General conditions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Annex III - </a:t>
            </a:r>
            <a:r>
              <a:rPr lang="en-US" sz="2400" dirty="0" smtClean="0">
                <a:latin typeface="Calibri Light" pitchFamily="34" charset="0"/>
                <a:cs typeface="Calibri Light" pitchFamily="34" charset="0"/>
              </a:rPr>
              <a:t>Estimated budget </a:t>
            </a:r>
            <a:r>
              <a:rPr lang="sr-Latn-RS" sz="2400" dirty="0" smtClean="0">
                <a:latin typeface="Calibri Light" pitchFamily="34" charset="0"/>
                <a:cs typeface="Calibri Light" pitchFamily="34" charset="0"/>
              </a:rPr>
              <a:t>of the action</a:t>
            </a:r>
          </a:p>
          <a:p>
            <a:pPr algn="just">
              <a:buFont typeface="Wingdings" pitchFamily="2" charset="2"/>
              <a:buChar char="Ø"/>
            </a:pPr>
            <a:r>
              <a:rPr lang="sr-Latn-RS" sz="2400" dirty="0" smtClean="0">
                <a:latin typeface="Calibri Light" pitchFamily="34" charset="0"/>
                <a:cs typeface="Calibri Light" pitchFamily="34" charset="0"/>
              </a:rPr>
              <a:t>Annex IV - </a:t>
            </a:r>
            <a:r>
              <a:rPr lang="en-US" sz="2400" dirty="0" smtClean="0">
                <a:latin typeface="Calibri Light" pitchFamily="34" charset="0"/>
                <a:cs typeface="Calibri Light" pitchFamily="34" charset="0"/>
              </a:rPr>
              <a:t>List </a:t>
            </a:r>
            <a:r>
              <a:rPr lang="sr-Latn-RS" sz="2400" dirty="0" smtClean="0">
                <a:latin typeface="Calibri Light" pitchFamily="34" charset="0"/>
                <a:cs typeface="Calibri Light" pitchFamily="34" charset="0"/>
              </a:rPr>
              <a:t>of beneficiaries </a:t>
            </a:r>
            <a:r>
              <a:rPr lang="en-US" sz="2400" dirty="0" smtClean="0">
                <a:latin typeface="Calibri Light" pitchFamily="34" charset="0"/>
                <a:cs typeface="Calibri Light" pitchFamily="34" charset="0"/>
              </a:rPr>
              <a:t>and </a:t>
            </a:r>
            <a:r>
              <a:rPr lang="sr-Latn-RS" sz="2400" dirty="0" smtClean="0">
                <a:latin typeface="Calibri Light" pitchFamily="34" charset="0"/>
                <a:cs typeface="Calibri Light" pitchFamily="34" charset="0"/>
              </a:rPr>
              <a:t>M</a:t>
            </a:r>
            <a:r>
              <a:rPr lang="en-US" sz="2400" dirty="0" err="1" smtClean="0">
                <a:latin typeface="Calibri Light" pitchFamily="34" charset="0"/>
                <a:cs typeface="Calibri Light" pitchFamily="34" charset="0"/>
              </a:rPr>
              <a:t>andates</a:t>
            </a:r>
            <a:r>
              <a:rPr lang="en-US" sz="2400" dirty="0" smtClean="0">
                <a:latin typeface="Calibri Light" pitchFamily="34" charset="0"/>
                <a:cs typeface="Calibri Light" pitchFamily="34" charset="0"/>
              </a:rPr>
              <a:t> </a:t>
            </a:r>
            <a:r>
              <a:rPr lang="sr-Latn-RS" sz="2400" dirty="0" smtClean="0">
                <a:latin typeface="Calibri Light" pitchFamily="34" charset="0"/>
                <a:cs typeface="Calibri Light" pitchFamily="34" charset="0"/>
              </a:rPr>
              <a:t>provided to the coordinator</a:t>
            </a:r>
          </a:p>
          <a:p>
            <a:pPr algn="just">
              <a:buFont typeface="Wingdings" pitchFamily="2" charset="2"/>
              <a:buChar char="Ø"/>
            </a:pPr>
            <a:r>
              <a:rPr lang="sr-Latn-RS" sz="2400" dirty="0" smtClean="0">
                <a:latin typeface="Calibri Light" pitchFamily="34" charset="0"/>
                <a:cs typeface="Calibri Light" pitchFamily="34" charset="0"/>
              </a:rPr>
              <a:t>Annex V -</a:t>
            </a:r>
            <a:r>
              <a:rPr lang="en-US" sz="2400" dirty="0" smtClean="0">
                <a:latin typeface="Calibri Light" pitchFamily="34" charset="0"/>
                <a:cs typeface="Calibri Light" pitchFamily="34" charset="0"/>
              </a:rPr>
              <a:t> Model Technical report</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Annex VI</a:t>
            </a:r>
            <a:r>
              <a:rPr lang="en-US" sz="2400" dirty="0" smtClean="0">
                <a:latin typeface="Calibri Light" pitchFamily="34" charset="0"/>
                <a:cs typeface="Calibri Light" pitchFamily="34" charset="0"/>
              </a:rPr>
              <a:t> </a:t>
            </a: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Model Financial statement</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Annex VII -</a:t>
            </a:r>
            <a:r>
              <a:rPr lang="en-US" sz="2400" dirty="0" smtClean="0">
                <a:latin typeface="Calibri Light" pitchFamily="34" charset="0"/>
                <a:cs typeface="Calibri Light" pitchFamily="34" charset="0"/>
              </a:rPr>
              <a:t> Guidance notes - Report of Factual Findings on the Final Financial Report - Type II</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Annex VIII – Model terms of reference for the operational verification report: not applicable</a:t>
            </a:r>
          </a:p>
          <a:p>
            <a:pPr algn="just">
              <a:buFont typeface="Wingdings" pitchFamily="2" charset="2"/>
              <a:buChar char="Ø"/>
            </a:pPr>
            <a:r>
              <a:rPr lang="sr-Latn-RS" sz="2400" dirty="0" smtClean="0">
                <a:latin typeface="Calibri Light" pitchFamily="34" charset="0"/>
                <a:cs typeface="Calibri Light" pitchFamily="34" charset="0"/>
              </a:rPr>
              <a:t>Sent to all partners</a:t>
            </a:r>
            <a:endParaRPr lang="en-US" sz="240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Partnership agreement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300" dirty="0" smtClean="0">
                <a:latin typeface="Calibri Light" pitchFamily="34" charset="0"/>
                <a:cs typeface="Calibri Light" pitchFamily="34" charset="0"/>
              </a:rPr>
              <a:t> A </a:t>
            </a:r>
            <a:r>
              <a:rPr lang="sr-Latn-RS" sz="2300" b="1" dirty="0" smtClean="0">
                <a:latin typeface="Calibri Light" pitchFamily="34" charset="0"/>
                <a:cs typeface="Calibri Light" pitchFamily="34" charset="0"/>
              </a:rPr>
              <a:t>Partnership Agreement </a:t>
            </a:r>
            <a:r>
              <a:rPr lang="sr-Latn-RS" sz="2300" dirty="0" smtClean="0">
                <a:latin typeface="Calibri Light" pitchFamily="34" charset="0"/>
                <a:cs typeface="Calibri Light" pitchFamily="34" charset="0"/>
              </a:rPr>
              <a:t>is a compulsory commitment that </a:t>
            </a:r>
            <a:r>
              <a:rPr lang="sr-Latn-RS" sz="2300" b="1" dirty="0" smtClean="0">
                <a:latin typeface="Calibri Light" pitchFamily="34" charset="0"/>
                <a:cs typeface="Calibri Light" pitchFamily="34" charset="0"/>
              </a:rPr>
              <a:t>must be agreed and signed by each beneficiary organisation </a:t>
            </a:r>
            <a:r>
              <a:rPr lang="sr-Latn-RS" sz="2300" dirty="0" smtClean="0">
                <a:latin typeface="Calibri Light" pitchFamily="34" charset="0"/>
                <a:cs typeface="Calibri Light" pitchFamily="34" charset="0"/>
              </a:rPr>
              <a:t>and </a:t>
            </a:r>
            <a:r>
              <a:rPr lang="sr-Latn-RS" sz="2300" b="1" dirty="0" smtClean="0">
                <a:latin typeface="Calibri Light" pitchFamily="34" charset="0"/>
                <a:cs typeface="Calibri Light" pitchFamily="34" charset="0"/>
              </a:rPr>
              <a:t>should be consistent with </a:t>
            </a:r>
            <a:r>
              <a:rPr lang="sr-Latn-RS" sz="2300" dirty="0" smtClean="0">
                <a:latin typeface="Calibri Light" pitchFamily="34" charset="0"/>
                <a:cs typeface="Calibri Light" pitchFamily="34" charset="0"/>
              </a:rPr>
              <a:t>the provisions as laid out in the </a:t>
            </a:r>
            <a:r>
              <a:rPr lang="sr-Latn-RS" sz="2300" b="1" dirty="0" smtClean="0">
                <a:latin typeface="Calibri Light" pitchFamily="34" charset="0"/>
                <a:cs typeface="Calibri Light" pitchFamily="34" charset="0"/>
              </a:rPr>
              <a:t>Grant Agreement </a:t>
            </a:r>
            <a:r>
              <a:rPr lang="sr-Latn-RS" sz="2300" dirty="0" smtClean="0">
                <a:latin typeface="Calibri Light" pitchFamily="34" charset="0"/>
                <a:cs typeface="Calibri Light" pitchFamily="34" charset="0"/>
              </a:rPr>
              <a:t>(and its annexes). </a:t>
            </a:r>
          </a:p>
          <a:p>
            <a:pPr algn="just">
              <a:buFont typeface="Wingdings" pitchFamily="2" charset="2"/>
              <a:buChar char="Ø"/>
            </a:pPr>
            <a:r>
              <a:rPr lang="sr-Latn-RS" sz="2300" dirty="0" smtClean="0">
                <a:latin typeface="Calibri Light" pitchFamily="34" charset="0"/>
                <a:cs typeface="Calibri Light" pitchFamily="34" charset="0"/>
              </a:rPr>
              <a:t> A copy of the Partnership Agreement will </a:t>
            </a:r>
            <a:r>
              <a:rPr lang="sr-Latn-RS" sz="2300" b="1" dirty="0" smtClean="0">
                <a:latin typeface="Calibri Light" pitchFamily="34" charset="0"/>
                <a:cs typeface="Calibri Light" pitchFamily="34" charset="0"/>
              </a:rPr>
              <a:t>have to be provided to the Agency within 6 months of the signature of the Grant Agreement</a:t>
            </a:r>
            <a:r>
              <a:rPr lang="sr-Latn-RS" sz="2300" dirty="0" smtClean="0">
                <a:latin typeface="Calibri Light" pitchFamily="34" charset="0"/>
                <a:cs typeface="Calibri Light" pitchFamily="34" charset="0"/>
              </a:rPr>
              <a:t>.</a:t>
            </a:r>
          </a:p>
          <a:p>
            <a:pPr algn="just">
              <a:buFont typeface="Wingdings" pitchFamily="2" charset="2"/>
              <a:buChar char="Ø"/>
            </a:pPr>
            <a:r>
              <a:rPr lang="sr-Latn-RS" sz="2300" dirty="0" smtClean="0">
                <a:latin typeface="Calibri Light" pitchFamily="34" charset="0"/>
                <a:cs typeface="Calibri Light" pitchFamily="34" charset="0"/>
              </a:rPr>
              <a:t> The Partnership Agreement </a:t>
            </a:r>
            <a:r>
              <a:rPr lang="sr-Latn-RS" sz="2300" b="1" dirty="0" smtClean="0">
                <a:latin typeface="Calibri Light" pitchFamily="34" charset="0"/>
                <a:cs typeface="Calibri Light" pitchFamily="34" charset="0"/>
              </a:rPr>
              <a:t>must be signed by the legal representative</a:t>
            </a:r>
            <a:r>
              <a:rPr lang="sr-Latn-RS" sz="2300" dirty="0" smtClean="0">
                <a:latin typeface="Calibri Light" pitchFamily="34" charset="0"/>
                <a:cs typeface="Calibri Light" pitchFamily="34" charset="0"/>
              </a:rPr>
              <a:t> of each of the beneficiary organisations.</a:t>
            </a:r>
            <a:r>
              <a:rPr lang="en-US" sz="2300" dirty="0" smtClean="0">
                <a:latin typeface="Calibri Light" pitchFamily="34" charset="0"/>
                <a:cs typeface="Calibri Light" pitchFamily="34" charset="0"/>
              </a:rPr>
              <a:t> </a:t>
            </a:r>
            <a:endParaRPr lang="sr-Latn-RS" sz="2300" dirty="0" smtClean="0">
              <a:latin typeface="Calibri Light" pitchFamily="34" charset="0"/>
              <a:cs typeface="Calibri Light" pitchFamily="34" charset="0"/>
            </a:endParaRPr>
          </a:p>
          <a:p>
            <a:pPr algn="just">
              <a:buFont typeface="Wingdings" pitchFamily="2" charset="2"/>
              <a:buChar char="Ø"/>
            </a:pPr>
            <a:r>
              <a:rPr lang="sr-Latn-RS" sz="2300" dirty="0" smtClean="0">
                <a:latin typeface="Calibri Light" pitchFamily="34" charset="0"/>
                <a:cs typeface="Calibri Light" pitchFamily="34" charset="0"/>
              </a:rPr>
              <a:t> The Partnership Agreement can either be </a:t>
            </a:r>
            <a:r>
              <a:rPr lang="sr-Latn-RS" sz="2300" b="1" dirty="0" smtClean="0">
                <a:latin typeface="Calibri Light" pitchFamily="34" charset="0"/>
                <a:cs typeface="Calibri Light" pitchFamily="34" charset="0"/>
              </a:rPr>
              <a:t>multilateral</a:t>
            </a:r>
            <a:r>
              <a:rPr lang="sr-Latn-RS" sz="2300" dirty="0" smtClean="0">
                <a:latin typeface="Calibri Light" pitchFamily="34" charset="0"/>
                <a:cs typeface="Calibri Light" pitchFamily="34" charset="0"/>
              </a:rPr>
              <a:t> (single agreement signed by the coordinator and all the other beneficiary organisations) or </a:t>
            </a:r>
            <a:r>
              <a:rPr lang="sr-Latn-RS" sz="2300" b="1" dirty="0" smtClean="0">
                <a:latin typeface="Calibri Light" pitchFamily="34" charset="0"/>
                <a:cs typeface="Calibri Light" pitchFamily="34" charset="0"/>
              </a:rPr>
              <a:t>bilateral</a:t>
            </a:r>
            <a:r>
              <a:rPr lang="sr-Latn-RS" sz="2300" dirty="0" smtClean="0">
                <a:latin typeface="Calibri Light" pitchFamily="34" charset="0"/>
                <a:cs typeface="Calibri Light" pitchFamily="34" charset="0"/>
              </a:rPr>
              <a:t> (a different agreement signed between the coordinator and each beneficiary organisation).</a:t>
            </a:r>
            <a:endParaRPr lang="en-US" sz="230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Partnership agreement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3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beneficiaries' rights and obligations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beneficiaries' role and responsibilities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management and governance modalities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financial management and related rules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reporting mechanisms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conflict management mechanisms in case of problems or tasks/activities not properly implemented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communication strategy (project website, dissemination and exploitation plan)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sustainability strategy </a:t>
            </a:r>
            <a:endParaRPr lang="sr-Latn-RS"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other relevant topic for the efficient implementation of the project</a:t>
            </a:r>
            <a:endParaRPr lang="en-US" sz="240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304800" y="533400"/>
            <a:ext cx="8686800" cy="838200"/>
          </a:xfrm>
        </p:spPr>
        <p:txBody>
          <a:bodyPr>
            <a:noAutofit/>
          </a:bodyPr>
          <a:lstStyle/>
          <a:p>
            <a:r>
              <a:rPr lang="sr-Latn-RS" sz="3600" b="1" dirty="0" smtClean="0">
                <a:solidFill>
                  <a:schemeClr val="tx2">
                    <a:lumMod val="60000"/>
                    <a:lumOff val="40000"/>
                  </a:schemeClr>
                </a:solidFill>
                <a:latin typeface="Calibri Light" pitchFamily="34" charset="0"/>
                <a:cs typeface="Calibri Light" pitchFamily="34" charset="0"/>
              </a:rPr>
              <a:t>R</a:t>
            </a:r>
            <a:r>
              <a:rPr lang="en-US" sz="3600" b="1" dirty="0" smtClean="0">
                <a:solidFill>
                  <a:schemeClr val="tx2">
                    <a:lumMod val="60000"/>
                    <a:lumOff val="40000"/>
                  </a:schemeClr>
                </a:solidFill>
                <a:latin typeface="Calibri Light" pitchFamily="34" charset="0"/>
                <a:cs typeface="Calibri Light" pitchFamily="34" charset="0"/>
              </a:rPr>
              <a:t>ole of the coordinator</a:t>
            </a:r>
            <a:r>
              <a:rPr lang="sr-Latn-RS" sz="3600" b="1" dirty="0" smtClean="0">
                <a:solidFill>
                  <a:schemeClr val="tx2">
                    <a:lumMod val="60000"/>
                    <a:lumOff val="40000"/>
                  </a:schemeClr>
                </a:solidFill>
                <a:latin typeface="Calibri Light" pitchFamily="34" charset="0"/>
                <a:cs typeface="Calibri Light" pitchFamily="34" charset="0"/>
              </a:rPr>
              <a:t> (Art. II.1.3)</a:t>
            </a:r>
            <a:endParaRPr lang="en-US" sz="36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lvl="0" algn="just">
              <a:buFont typeface="Wingdings" pitchFamily="2" charset="2"/>
              <a:buChar char="Ø"/>
            </a:pPr>
            <a:r>
              <a:rPr lang="sr-Latn-RS" sz="2300" dirty="0" smtClean="0">
                <a:latin typeface="Calibri Light" pitchFamily="34" charset="0"/>
                <a:cs typeface="Calibri Light" pitchFamily="34" charset="0"/>
              </a:rPr>
              <a:t> </a:t>
            </a:r>
            <a:r>
              <a:rPr lang="sr-Latn-RS" sz="2200" b="1" dirty="0" smtClean="0">
                <a:latin typeface="Calibri Light" pitchFamily="34" charset="0"/>
                <a:cs typeface="Calibri Light" pitchFamily="34" charset="0"/>
              </a:rPr>
              <a:t>Oversees the implementation </a:t>
            </a:r>
            <a:r>
              <a:rPr lang="sr-Latn-RS" sz="2200" dirty="0" smtClean="0">
                <a:latin typeface="Calibri Light" pitchFamily="34" charset="0"/>
                <a:cs typeface="Calibri Light" pitchFamily="34" charset="0"/>
              </a:rPr>
              <a:t>of activities </a:t>
            </a:r>
            <a:r>
              <a:rPr lang="en-US" sz="2200" dirty="0" smtClean="0">
                <a:latin typeface="Calibri Light" pitchFamily="34" charset="0"/>
                <a:cs typeface="Calibri Light" pitchFamily="34" charset="0"/>
              </a:rPr>
              <a:t>in </a:t>
            </a:r>
            <a:r>
              <a:rPr lang="sr-Latn-RS" sz="2200" dirty="0" smtClean="0">
                <a:latin typeface="Calibri Light" pitchFamily="34" charset="0"/>
                <a:cs typeface="Calibri Light" pitchFamily="34" charset="0"/>
              </a:rPr>
              <a:t>line </a:t>
            </a:r>
            <a:r>
              <a:rPr lang="en-US" sz="2200" dirty="0" smtClean="0">
                <a:latin typeface="Calibri Light" pitchFamily="34" charset="0"/>
                <a:cs typeface="Calibri Light" pitchFamily="34" charset="0"/>
              </a:rPr>
              <a:t>with the </a:t>
            </a:r>
            <a:r>
              <a:rPr lang="sr-Latn-RS" sz="2200" dirty="0" smtClean="0">
                <a:latin typeface="Calibri Light" pitchFamily="34" charset="0"/>
                <a:cs typeface="Calibri Light" pitchFamily="34" charset="0"/>
              </a:rPr>
              <a:t>Grant </a:t>
            </a:r>
            <a:r>
              <a:rPr lang="en-US" sz="2200" dirty="0" smtClean="0">
                <a:latin typeface="Calibri Light" pitchFamily="34" charset="0"/>
                <a:cs typeface="Calibri Light" pitchFamily="34" charset="0"/>
              </a:rPr>
              <a:t>Agreement</a:t>
            </a:r>
            <a:endParaRPr lang="sr-Latn-RS" sz="2200" dirty="0" smtClean="0">
              <a:latin typeface="Calibri Light" pitchFamily="34" charset="0"/>
              <a:cs typeface="Calibri Light" pitchFamily="34" charset="0"/>
            </a:endParaRPr>
          </a:p>
          <a:p>
            <a:pPr lvl="0" algn="just">
              <a:buFont typeface="Wingdings" pitchFamily="2" charset="2"/>
              <a:buChar char="Ø"/>
            </a:pPr>
            <a:endParaRPr lang="sr-Latn-RS" sz="2200" dirty="0" smtClean="0">
              <a:latin typeface="Calibri Light" pitchFamily="34" charset="0"/>
              <a:cs typeface="Calibri Light" pitchFamily="34" charset="0"/>
            </a:endParaRPr>
          </a:p>
          <a:p>
            <a:pPr lvl="0" algn="just">
              <a:buFont typeface="Wingdings" pitchFamily="2" charset="2"/>
              <a:buChar char="Ø"/>
            </a:pPr>
            <a:r>
              <a:rPr lang="sr-Latn-RS" sz="2200" dirty="0" smtClean="0">
                <a:latin typeface="Calibri Light" pitchFamily="34" charset="0"/>
                <a:cs typeface="Calibri Light" pitchFamily="34" charset="0"/>
              </a:rPr>
              <a:t> Ensures the </a:t>
            </a:r>
            <a:r>
              <a:rPr lang="sr-Latn-RS" sz="2200" b="1" dirty="0" smtClean="0">
                <a:latin typeface="Calibri Light" pitchFamily="34" charset="0"/>
                <a:cs typeface="Calibri Light" pitchFamily="34" charset="0"/>
              </a:rPr>
              <a:t>respect of CBHE rules</a:t>
            </a:r>
            <a:r>
              <a:rPr lang="en-US" sz="2200" dirty="0" smtClean="0">
                <a:latin typeface="Calibri Light" pitchFamily="34" charset="0"/>
                <a:cs typeface="Calibri Light" pitchFamily="34" charset="0"/>
              </a:rPr>
              <a:t> </a:t>
            </a:r>
            <a:endParaRPr lang="sr-Latn-RS" sz="2200" dirty="0" smtClean="0">
              <a:latin typeface="Calibri Light" pitchFamily="34" charset="0"/>
              <a:cs typeface="Calibri Light" pitchFamily="34" charset="0"/>
            </a:endParaRPr>
          </a:p>
          <a:p>
            <a:pPr lvl="0" algn="just">
              <a:buFont typeface="Wingdings" pitchFamily="2" charset="2"/>
              <a:buChar char="Ø"/>
            </a:pPr>
            <a:endParaRPr lang="sr-Latn-RS" sz="1200" dirty="0" smtClean="0">
              <a:latin typeface="Calibri Light" pitchFamily="34" charset="0"/>
              <a:cs typeface="Calibri Light" pitchFamily="34" charset="0"/>
            </a:endParaRPr>
          </a:p>
          <a:p>
            <a:pPr lvl="0" algn="just">
              <a:buFont typeface="Wingdings" pitchFamily="2" charset="2"/>
              <a:buChar char="Ø"/>
            </a:pPr>
            <a:r>
              <a:rPr lang="sr-Latn-RS" sz="2200" dirty="0" smtClean="0">
                <a:latin typeface="Calibri Light" pitchFamily="34" charset="0"/>
                <a:cs typeface="Calibri Light" pitchFamily="34" charset="0"/>
              </a:rPr>
              <a:t> T</a:t>
            </a:r>
            <a:r>
              <a:rPr lang="en-US" sz="2200" dirty="0" smtClean="0">
                <a:latin typeface="Calibri Light" pitchFamily="34" charset="0"/>
                <a:cs typeface="Calibri Light" pitchFamily="34" charset="0"/>
              </a:rPr>
              <a:t>he </a:t>
            </a:r>
            <a:r>
              <a:rPr lang="en-US" sz="2200" b="1" dirty="0" smtClean="0">
                <a:latin typeface="Calibri Light" pitchFamily="34" charset="0"/>
                <a:cs typeface="Calibri Light" pitchFamily="34" charset="0"/>
              </a:rPr>
              <a:t>intermediary</a:t>
            </a:r>
            <a:r>
              <a:rPr lang="en-US" sz="2200" dirty="0" smtClean="0">
                <a:latin typeface="Calibri Light" pitchFamily="34" charset="0"/>
                <a:cs typeface="Calibri Light" pitchFamily="34" charset="0"/>
              </a:rPr>
              <a:t> for all communications between the beneficiaries and the Agency </a:t>
            </a:r>
            <a:r>
              <a:rPr lang="sr-Latn-RS" sz="2200" dirty="0" smtClean="0">
                <a:latin typeface="Calibri Light" pitchFamily="34" charset="0"/>
                <a:cs typeface="Calibri Light" pitchFamily="34" charset="0"/>
              </a:rPr>
              <a:t>including </a:t>
            </a:r>
            <a:r>
              <a:rPr lang="sr-Latn-RS" sz="2200" b="1" dirty="0" smtClean="0">
                <a:latin typeface="Calibri Light" pitchFamily="34" charset="0"/>
                <a:cs typeface="Calibri Light" pitchFamily="34" charset="0"/>
              </a:rPr>
              <a:t>reports, payment and amendment request </a:t>
            </a:r>
          </a:p>
          <a:p>
            <a:pPr lvl="0" algn="just">
              <a:buFont typeface="Wingdings" pitchFamily="2" charset="2"/>
              <a:buChar char="Ø"/>
            </a:pPr>
            <a:endParaRPr lang="sr-Latn-RS" sz="1200" dirty="0" smtClean="0">
              <a:latin typeface="Calibri Light" pitchFamily="34" charset="0"/>
              <a:cs typeface="Calibri Light" pitchFamily="34" charset="0"/>
            </a:endParaRPr>
          </a:p>
          <a:p>
            <a:pPr lvl="0" algn="just">
              <a:buFont typeface="Wingdings" pitchFamily="2" charset="2"/>
              <a:buChar char="Ø"/>
            </a:pPr>
            <a:r>
              <a:rPr lang="sr-Latn-RS" sz="2200" dirty="0" smtClean="0">
                <a:latin typeface="Calibri Light" pitchFamily="34" charset="0"/>
                <a:cs typeface="Calibri Light" pitchFamily="34" charset="0"/>
              </a:rPr>
              <a:t> </a:t>
            </a:r>
            <a:r>
              <a:rPr lang="en-US" sz="2200" dirty="0" smtClean="0">
                <a:latin typeface="Calibri Light" pitchFamily="34" charset="0"/>
                <a:cs typeface="Calibri Light" pitchFamily="34" charset="0"/>
              </a:rPr>
              <a:t>Immediately provide</a:t>
            </a:r>
            <a:r>
              <a:rPr lang="sr-Latn-RS" sz="2200" dirty="0" smtClean="0">
                <a:latin typeface="Calibri Light" pitchFamily="34" charset="0"/>
                <a:cs typeface="Calibri Light" pitchFamily="34" charset="0"/>
              </a:rPr>
              <a:t>s</a:t>
            </a:r>
            <a:r>
              <a:rPr lang="en-US" sz="2200" dirty="0" smtClean="0">
                <a:latin typeface="Calibri Light" pitchFamily="34" charset="0"/>
                <a:cs typeface="Calibri Light" pitchFamily="34" charset="0"/>
              </a:rPr>
              <a:t> the </a:t>
            </a:r>
            <a:r>
              <a:rPr lang="sr-Latn-RS" sz="2200" dirty="0" smtClean="0">
                <a:latin typeface="Calibri Light" pitchFamily="34" charset="0"/>
                <a:cs typeface="Calibri Light" pitchFamily="34" charset="0"/>
              </a:rPr>
              <a:t>EACEA </a:t>
            </a:r>
            <a:r>
              <a:rPr lang="en-US" sz="2200" dirty="0" smtClean="0">
                <a:latin typeface="Calibri Light" pitchFamily="34" charset="0"/>
                <a:cs typeface="Calibri Light" pitchFamily="34" charset="0"/>
              </a:rPr>
              <a:t>with the information related to any change of any of the beneficiaries or to any event likely to affect or delay the implementation of the action</a:t>
            </a:r>
            <a:endParaRPr lang="sr-Latn-RS" sz="2200" dirty="0" smtClean="0">
              <a:latin typeface="Calibri Light" pitchFamily="34" charset="0"/>
              <a:cs typeface="Calibri Light" pitchFamily="34" charset="0"/>
            </a:endParaRPr>
          </a:p>
          <a:p>
            <a:pPr lvl="0" algn="just">
              <a:buFont typeface="Wingdings" pitchFamily="2" charset="2"/>
              <a:buChar char="Ø"/>
            </a:pPr>
            <a:endParaRPr lang="sr-Latn-RS" sz="1200" dirty="0" smtClean="0">
              <a:latin typeface="Calibri Light" pitchFamily="34" charset="0"/>
              <a:cs typeface="Calibri Light" pitchFamily="34" charset="0"/>
            </a:endParaRPr>
          </a:p>
          <a:p>
            <a:pPr lvl="0" algn="just">
              <a:buFont typeface="Wingdings" pitchFamily="2" charset="2"/>
              <a:buChar char="Ø"/>
            </a:pPr>
            <a:r>
              <a:rPr lang="sr-Latn-RS" sz="2200" dirty="0" smtClean="0">
                <a:latin typeface="Calibri Light" pitchFamily="34" charset="0"/>
                <a:cs typeface="Calibri Light" pitchFamily="34" charset="0"/>
              </a:rPr>
              <a:t> </a:t>
            </a:r>
            <a:r>
              <a:rPr lang="en-US" sz="2200" dirty="0" smtClean="0">
                <a:latin typeface="Calibri Light" pitchFamily="34" charset="0"/>
                <a:cs typeface="Calibri Light" pitchFamily="34" charset="0"/>
              </a:rPr>
              <a:t>Bear</a:t>
            </a:r>
            <a:r>
              <a:rPr lang="sr-Latn-RS" sz="2200" dirty="0" smtClean="0">
                <a:latin typeface="Calibri Light" pitchFamily="34" charset="0"/>
                <a:cs typeface="Calibri Light" pitchFamily="34" charset="0"/>
              </a:rPr>
              <a:t>s</a:t>
            </a:r>
            <a:r>
              <a:rPr lang="en-US" sz="2200" dirty="0" smtClean="0">
                <a:latin typeface="Calibri Light" pitchFamily="34" charset="0"/>
                <a:cs typeface="Calibri Light" pitchFamily="34" charset="0"/>
              </a:rPr>
              <a:t> responsibility for supplying documents and information to the Agency which may be required </a:t>
            </a:r>
            <a:endParaRPr lang="sr-Latn-RS" sz="2200" dirty="0" smtClean="0">
              <a:latin typeface="Calibri Light" pitchFamily="34" charset="0"/>
              <a:cs typeface="Calibri Light" pitchFamily="34" charset="0"/>
            </a:endParaRPr>
          </a:p>
          <a:p>
            <a:pPr lvl="0" algn="just">
              <a:buFont typeface="Wingdings" pitchFamily="2" charset="2"/>
              <a:buChar char="Ø"/>
            </a:pPr>
            <a:endParaRPr lang="sr-Latn-RS" sz="1200" dirty="0" smtClean="0">
              <a:latin typeface="Calibri Light" pitchFamily="34" charset="0"/>
              <a:cs typeface="Calibri Light" pitchFamily="34" charset="0"/>
            </a:endParaRPr>
          </a:p>
          <a:p>
            <a:pPr lvl="0" algn="just">
              <a:buFont typeface="Wingdings" pitchFamily="2" charset="2"/>
              <a:buChar char="Ø"/>
            </a:pPr>
            <a:endParaRPr lang="sr-Latn-RS" sz="2200" dirty="0" smtClean="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304800" y="533400"/>
            <a:ext cx="8686800" cy="838200"/>
          </a:xfrm>
        </p:spPr>
        <p:txBody>
          <a:bodyPr>
            <a:noAutofit/>
          </a:bodyPr>
          <a:lstStyle/>
          <a:p>
            <a:r>
              <a:rPr lang="sr-Latn-RS" sz="3600" b="1" dirty="0" smtClean="0">
                <a:solidFill>
                  <a:schemeClr val="tx2">
                    <a:lumMod val="60000"/>
                    <a:lumOff val="40000"/>
                  </a:schemeClr>
                </a:solidFill>
                <a:latin typeface="Calibri Light" pitchFamily="34" charset="0"/>
                <a:cs typeface="Calibri Light" pitchFamily="34" charset="0"/>
              </a:rPr>
              <a:t>R</a:t>
            </a:r>
            <a:r>
              <a:rPr lang="en-US" sz="3600" b="1" dirty="0" smtClean="0">
                <a:solidFill>
                  <a:schemeClr val="tx2">
                    <a:lumMod val="60000"/>
                    <a:lumOff val="40000"/>
                  </a:schemeClr>
                </a:solidFill>
                <a:latin typeface="Calibri Light" pitchFamily="34" charset="0"/>
                <a:cs typeface="Calibri Light" pitchFamily="34" charset="0"/>
              </a:rPr>
              <a:t>ole of the coordinator</a:t>
            </a:r>
            <a:r>
              <a:rPr lang="sr-Latn-RS" sz="3600" b="1" dirty="0" smtClean="0">
                <a:solidFill>
                  <a:schemeClr val="tx2">
                    <a:lumMod val="60000"/>
                    <a:lumOff val="40000"/>
                  </a:schemeClr>
                </a:solidFill>
                <a:latin typeface="Calibri Light" pitchFamily="34" charset="0"/>
                <a:cs typeface="Calibri Light" pitchFamily="34" charset="0"/>
              </a:rPr>
              <a:t> (Art. II.1.3)</a:t>
            </a:r>
            <a:endParaRPr lang="en-US" sz="36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lvl="0" algn="just">
              <a:buFont typeface="Wingdings" pitchFamily="2" charset="2"/>
              <a:buChar char="Ø"/>
            </a:pPr>
            <a:r>
              <a:rPr lang="sr-Latn-RS" sz="2300" dirty="0" smtClean="0">
                <a:latin typeface="Calibri Light" pitchFamily="34" charset="0"/>
                <a:cs typeface="Calibri Light" pitchFamily="34" charset="0"/>
              </a:rPr>
              <a:t> M</a:t>
            </a:r>
            <a:r>
              <a:rPr lang="en-US" sz="2300" dirty="0" err="1" smtClean="0">
                <a:latin typeface="Calibri Light" pitchFamily="34" charset="0"/>
                <a:cs typeface="Calibri Light" pitchFamily="34" charset="0"/>
              </a:rPr>
              <a:t>ake</a:t>
            </a:r>
            <a:r>
              <a:rPr lang="sr-Latn-RS" sz="2300" dirty="0" smtClean="0">
                <a:latin typeface="Calibri Light" pitchFamily="34" charset="0"/>
                <a:cs typeface="Calibri Light" pitchFamily="34" charset="0"/>
              </a:rPr>
              <a:t>s</a:t>
            </a:r>
            <a:r>
              <a:rPr lang="en-US" sz="2300" dirty="0" smtClean="0">
                <a:latin typeface="Calibri Light" pitchFamily="34" charset="0"/>
                <a:cs typeface="Calibri Light" pitchFamily="34" charset="0"/>
              </a:rPr>
              <a:t> the appropriate arrangements for providing any financial guarantees under the Agreements </a:t>
            </a:r>
            <a:endParaRPr lang="sr-Latn-RS" sz="2300" dirty="0" smtClean="0">
              <a:latin typeface="Calibri Light" pitchFamily="34" charset="0"/>
              <a:cs typeface="Calibri Light" pitchFamily="34" charset="0"/>
            </a:endParaRPr>
          </a:p>
          <a:p>
            <a:pPr lvl="0" algn="just">
              <a:buFont typeface="Wingdings" pitchFamily="2" charset="2"/>
              <a:buChar char="Ø"/>
            </a:pPr>
            <a:endParaRPr lang="sr-Latn-RS" sz="2300" dirty="0" smtClean="0">
              <a:latin typeface="Calibri Light" pitchFamily="34" charset="0"/>
              <a:cs typeface="Calibri Light" pitchFamily="34" charset="0"/>
            </a:endParaRPr>
          </a:p>
          <a:p>
            <a:pPr lvl="0" algn="just">
              <a:buFont typeface="Wingdings" pitchFamily="2" charset="2"/>
              <a:buChar char="Ø"/>
            </a:pPr>
            <a:r>
              <a:rPr lang="sr-Latn-RS" sz="2300" dirty="0" smtClean="0">
                <a:latin typeface="Calibri Light" pitchFamily="34" charset="0"/>
                <a:cs typeface="Calibri Light" pitchFamily="34" charset="0"/>
              </a:rPr>
              <a:t> </a:t>
            </a:r>
            <a:r>
              <a:rPr lang="sr-Latn-RS" sz="2300" b="1" dirty="0" smtClean="0">
                <a:latin typeface="Calibri Light" pitchFamily="34" charset="0"/>
                <a:cs typeface="Calibri Light" pitchFamily="34" charset="0"/>
              </a:rPr>
              <a:t>E</a:t>
            </a:r>
            <a:r>
              <a:rPr lang="en-US" sz="2300" b="1" dirty="0" err="1" smtClean="0">
                <a:latin typeface="Calibri Light" pitchFamily="34" charset="0"/>
                <a:cs typeface="Calibri Light" pitchFamily="34" charset="0"/>
              </a:rPr>
              <a:t>stablish</a:t>
            </a:r>
            <a:r>
              <a:rPr lang="sr-Latn-RS" sz="2300" b="1" dirty="0" smtClean="0">
                <a:latin typeface="Calibri Light" pitchFamily="34" charset="0"/>
                <a:cs typeface="Calibri Light" pitchFamily="34" charset="0"/>
              </a:rPr>
              <a:t>es</a:t>
            </a:r>
            <a:r>
              <a:rPr lang="en-US" sz="2300" b="1" dirty="0" smtClean="0">
                <a:latin typeface="Calibri Light" pitchFamily="34" charset="0"/>
                <a:cs typeface="Calibri Light" pitchFamily="34" charset="0"/>
              </a:rPr>
              <a:t> the requests for payment </a:t>
            </a:r>
            <a:r>
              <a:rPr lang="en-US" sz="2300" dirty="0" smtClean="0">
                <a:latin typeface="Calibri Light" pitchFamily="34" charset="0"/>
                <a:cs typeface="Calibri Light" pitchFamily="34" charset="0"/>
              </a:rPr>
              <a:t>in </a:t>
            </a:r>
            <a:r>
              <a:rPr lang="sr-Latn-RS" sz="2300" dirty="0" smtClean="0">
                <a:latin typeface="Calibri Light" pitchFamily="34" charset="0"/>
                <a:cs typeface="Calibri Light" pitchFamily="34" charset="0"/>
              </a:rPr>
              <a:t>line </a:t>
            </a:r>
            <a:r>
              <a:rPr lang="en-US" sz="2300" dirty="0" smtClean="0">
                <a:latin typeface="Calibri Light" pitchFamily="34" charset="0"/>
                <a:cs typeface="Calibri Light" pitchFamily="34" charset="0"/>
              </a:rPr>
              <a:t>with the Agreement</a:t>
            </a:r>
            <a:endParaRPr lang="sr-Latn-RS" sz="2300" dirty="0" smtClean="0">
              <a:latin typeface="Calibri Light" pitchFamily="34" charset="0"/>
              <a:cs typeface="Calibri Light" pitchFamily="34" charset="0"/>
            </a:endParaRPr>
          </a:p>
          <a:p>
            <a:pPr lvl="0" algn="just">
              <a:buFont typeface="Wingdings" pitchFamily="2" charset="2"/>
              <a:buChar char="Ø"/>
            </a:pPr>
            <a:endParaRPr lang="sr-Latn-RS" sz="2300" dirty="0" smtClean="0">
              <a:latin typeface="Calibri Light" pitchFamily="34" charset="0"/>
              <a:cs typeface="Calibri Light" pitchFamily="34" charset="0"/>
            </a:endParaRPr>
          </a:p>
          <a:p>
            <a:pPr lvl="0" algn="just">
              <a:buFont typeface="Wingdings" pitchFamily="2" charset="2"/>
              <a:buChar char="Ø"/>
            </a:pPr>
            <a:r>
              <a:rPr lang="sr-Latn-RS" sz="2300" dirty="0" smtClean="0">
                <a:latin typeface="Calibri Light" pitchFamily="34" charset="0"/>
                <a:cs typeface="Calibri Light" pitchFamily="34" charset="0"/>
              </a:rPr>
              <a:t> </a:t>
            </a:r>
            <a:r>
              <a:rPr lang="sr-Latn-RS" sz="2300" b="1" dirty="0" smtClean="0">
                <a:latin typeface="Calibri Light" pitchFamily="34" charset="0"/>
                <a:cs typeface="Calibri Light" pitchFamily="34" charset="0"/>
              </a:rPr>
              <a:t>E</a:t>
            </a:r>
            <a:r>
              <a:rPr lang="en-US" sz="2300" b="1" dirty="0" err="1" smtClean="0">
                <a:latin typeface="Calibri Light" pitchFamily="34" charset="0"/>
                <a:cs typeface="Calibri Light" pitchFamily="34" charset="0"/>
              </a:rPr>
              <a:t>nsure</a:t>
            </a:r>
            <a:r>
              <a:rPr lang="sr-Latn-RS" sz="2300" b="1" dirty="0" smtClean="0">
                <a:latin typeface="Calibri Light" pitchFamily="34" charset="0"/>
                <a:cs typeface="Calibri Light" pitchFamily="34" charset="0"/>
              </a:rPr>
              <a:t>s</a:t>
            </a:r>
            <a:r>
              <a:rPr lang="en-US" sz="2300" dirty="0" smtClean="0">
                <a:latin typeface="Calibri Light" pitchFamily="34" charset="0"/>
                <a:cs typeface="Calibri Light" pitchFamily="34" charset="0"/>
              </a:rPr>
              <a:t> that the </a:t>
            </a:r>
            <a:r>
              <a:rPr lang="en-US" sz="2300" b="1" dirty="0" smtClean="0">
                <a:latin typeface="Calibri Light" pitchFamily="34" charset="0"/>
                <a:cs typeface="Calibri Light" pitchFamily="34" charset="0"/>
              </a:rPr>
              <a:t>appropriate payments </a:t>
            </a:r>
            <a:r>
              <a:rPr lang="en-US" sz="2300" dirty="0" smtClean="0">
                <a:latin typeface="Calibri Light" pitchFamily="34" charset="0"/>
                <a:cs typeface="Calibri Light" pitchFamily="34" charset="0"/>
              </a:rPr>
              <a:t>are made to the other beneficiaries </a:t>
            </a:r>
            <a:r>
              <a:rPr lang="en-US" sz="2300" b="1" dirty="0" smtClean="0">
                <a:latin typeface="Calibri Light" pitchFamily="34" charset="0"/>
                <a:cs typeface="Calibri Light" pitchFamily="34" charset="0"/>
              </a:rPr>
              <a:t>without unjustified delay</a:t>
            </a:r>
            <a:endParaRPr lang="sr-Latn-RS" sz="2300" b="1" dirty="0" smtClean="0">
              <a:latin typeface="Calibri Light" pitchFamily="34" charset="0"/>
              <a:cs typeface="Calibri Light" pitchFamily="34" charset="0"/>
            </a:endParaRPr>
          </a:p>
          <a:p>
            <a:pPr lvl="0" algn="just">
              <a:buFont typeface="Wingdings" pitchFamily="2" charset="2"/>
              <a:buChar char="Ø"/>
            </a:pPr>
            <a:endParaRPr lang="sr-Latn-RS" sz="2300" dirty="0" smtClean="0">
              <a:latin typeface="Calibri Light" pitchFamily="34" charset="0"/>
              <a:cs typeface="Calibri Light" pitchFamily="34" charset="0"/>
            </a:endParaRPr>
          </a:p>
          <a:p>
            <a:pPr lvl="0" algn="just">
              <a:buFont typeface="Wingdings" pitchFamily="2" charset="2"/>
              <a:buChar char="Ø"/>
            </a:pPr>
            <a:r>
              <a:rPr lang="sr-Latn-RS" sz="2300" dirty="0" smtClean="0">
                <a:latin typeface="Calibri Light" pitchFamily="34" charset="0"/>
                <a:cs typeface="Calibri Light" pitchFamily="34" charset="0"/>
              </a:rPr>
              <a:t> B</a:t>
            </a:r>
            <a:r>
              <a:rPr lang="en-US" sz="2300" dirty="0" smtClean="0">
                <a:latin typeface="Calibri Light" pitchFamily="34" charset="0"/>
                <a:cs typeface="Calibri Light" pitchFamily="34" charset="0"/>
              </a:rPr>
              <a:t>ear</a:t>
            </a:r>
            <a:r>
              <a:rPr lang="sr-Latn-RS" sz="2300" dirty="0" smtClean="0">
                <a:latin typeface="Calibri Light" pitchFamily="34" charset="0"/>
                <a:cs typeface="Calibri Light" pitchFamily="34" charset="0"/>
              </a:rPr>
              <a:t>s</a:t>
            </a:r>
            <a:r>
              <a:rPr lang="en-US" sz="2300" dirty="0" smtClean="0">
                <a:latin typeface="Calibri Light" pitchFamily="34" charset="0"/>
                <a:cs typeface="Calibri Light" pitchFamily="34" charset="0"/>
              </a:rPr>
              <a:t> responsibility for providing all the necessary documents in the event of checks and audits initiated before the payment of the balance, and in the event of evaluation </a:t>
            </a:r>
            <a:endParaRPr lang="sr-Latn-RS" sz="2300" dirty="0" smtClean="0">
              <a:latin typeface="Calibri Light" pitchFamily="34" charset="0"/>
              <a:cs typeface="Calibri Light" pitchFamily="34" charset="0"/>
            </a:endParaRPr>
          </a:p>
          <a:p>
            <a:pPr lvl="0" algn="just">
              <a:buFont typeface="Wingdings" pitchFamily="2" charset="2"/>
              <a:buChar char="Ø"/>
            </a:pPr>
            <a:endParaRPr lang="sr-Latn-RS" sz="2300" dirty="0" smtClean="0">
              <a:latin typeface="Calibri Light" pitchFamily="34" charset="0"/>
              <a:cs typeface="Calibri Light" pitchFamily="34" charset="0"/>
            </a:endParaRPr>
          </a:p>
          <a:p>
            <a:pPr lvl="0" algn="just">
              <a:buFont typeface="Wingdings" pitchFamily="2" charset="2"/>
              <a:buChar char="Ø"/>
            </a:pPr>
            <a:r>
              <a:rPr lang="sr-Latn-RS" sz="2300" dirty="0" smtClean="0">
                <a:latin typeface="Calibri Light" pitchFamily="34" charset="0"/>
                <a:cs typeface="Calibri Light" pitchFamily="34" charset="0"/>
              </a:rPr>
              <a:t> </a:t>
            </a:r>
            <a:r>
              <a:rPr lang="sr-Latn-RS" sz="2300" b="1" dirty="0" smtClean="0">
                <a:latin typeface="Calibri Light" pitchFamily="34" charset="0"/>
                <a:cs typeface="Calibri Light" pitchFamily="34" charset="0"/>
              </a:rPr>
              <a:t>T</a:t>
            </a:r>
            <a:r>
              <a:rPr lang="en-US" sz="2300" b="1" dirty="0" err="1" smtClean="0">
                <a:latin typeface="Calibri Light" pitchFamily="34" charset="0"/>
                <a:cs typeface="Calibri Light" pitchFamily="34" charset="0"/>
              </a:rPr>
              <a:t>ransfer</a:t>
            </a:r>
            <a:r>
              <a:rPr lang="sr-Latn-RS" sz="2300" b="1" dirty="0" smtClean="0">
                <a:latin typeface="Calibri Light" pitchFamily="34" charset="0"/>
                <a:cs typeface="Calibri Light" pitchFamily="34" charset="0"/>
              </a:rPr>
              <a:t>s</a:t>
            </a:r>
            <a:r>
              <a:rPr lang="en-US" sz="2300" b="1" dirty="0" smtClean="0">
                <a:latin typeface="Calibri Light" pitchFamily="34" charset="0"/>
                <a:cs typeface="Calibri Light" pitchFamily="34" charset="0"/>
              </a:rPr>
              <a:t> to all beneficiaries</a:t>
            </a:r>
            <a:r>
              <a:rPr lang="en-US" sz="2300" dirty="0" smtClean="0">
                <a:latin typeface="Calibri Light" pitchFamily="34" charset="0"/>
                <a:cs typeface="Calibri Light" pitchFamily="34" charset="0"/>
              </a:rPr>
              <a:t>, without delay, document</a:t>
            </a:r>
            <a:r>
              <a:rPr lang="sr-Latn-RS" sz="2300" dirty="0" smtClean="0">
                <a:latin typeface="Calibri Light" pitchFamily="34" charset="0"/>
                <a:cs typeface="Calibri Light" pitchFamily="34" charset="0"/>
              </a:rPr>
              <a:t>s</a:t>
            </a:r>
            <a:r>
              <a:rPr lang="en-US" sz="2300" dirty="0" smtClean="0">
                <a:latin typeface="Calibri Light" pitchFamily="34" charset="0"/>
                <a:cs typeface="Calibri Light" pitchFamily="34" charset="0"/>
              </a:rPr>
              <a:t> relating to the </a:t>
            </a:r>
            <a:r>
              <a:rPr lang="sr-Latn-RS" sz="2300" dirty="0" smtClean="0">
                <a:latin typeface="Calibri Light" pitchFamily="34" charset="0"/>
                <a:cs typeface="Calibri Light" pitchFamily="34" charset="0"/>
              </a:rPr>
              <a:t>project</a:t>
            </a:r>
            <a:r>
              <a:rPr lang="en-US" sz="2300" dirty="0" smtClean="0">
                <a:latin typeface="Calibri Light" pitchFamily="34" charset="0"/>
                <a:cs typeface="Calibri Light" pitchFamily="34" charset="0"/>
              </a:rPr>
              <a:t>.</a:t>
            </a:r>
            <a:endParaRPr lang="en-US" sz="230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304800" y="533400"/>
            <a:ext cx="8686800" cy="838200"/>
          </a:xfrm>
        </p:spPr>
        <p:txBody>
          <a:bodyPr>
            <a:noAutofit/>
          </a:bodyPr>
          <a:lstStyle/>
          <a:p>
            <a:r>
              <a:rPr lang="sr-Latn-RS" sz="3500" b="1" dirty="0" smtClean="0">
                <a:solidFill>
                  <a:schemeClr val="tx2">
                    <a:lumMod val="60000"/>
                    <a:lumOff val="40000"/>
                  </a:schemeClr>
                </a:solidFill>
                <a:latin typeface="Calibri Light" pitchFamily="34" charset="0"/>
                <a:cs typeface="Calibri Light" pitchFamily="34" charset="0"/>
              </a:rPr>
              <a:t>R</a:t>
            </a:r>
            <a:r>
              <a:rPr lang="en-US" sz="3500" b="1" dirty="0" smtClean="0">
                <a:solidFill>
                  <a:schemeClr val="tx2">
                    <a:lumMod val="60000"/>
                    <a:lumOff val="40000"/>
                  </a:schemeClr>
                </a:solidFill>
                <a:latin typeface="Calibri Light" pitchFamily="34" charset="0"/>
                <a:cs typeface="Calibri Light" pitchFamily="34" charset="0"/>
              </a:rPr>
              <a:t>ole of the </a:t>
            </a:r>
            <a:r>
              <a:rPr lang="sr-Latn-RS" sz="3500" b="1" dirty="0" smtClean="0">
                <a:solidFill>
                  <a:schemeClr val="tx2">
                    <a:lumMod val="60000"/>
                    <a:lumOff val="40000"/>
                  </a:schemeClr>
                </a:solidFill>
                <a:latin typeface="Calibri Light" pitchFamily="34" charset="0"/>
                <a:cs typeface="Calibri Light" pitchFamily="34" charset="0"/>
              </a:rPr>
              <a:t>partners (Art. II.1.2)</a:t>
            </a:r>
            <a:endParaRPr lang="en-US" sz="35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lvl="0" algn="just">
              <a:buFont typeface="Wingdings" pitchFamily="2" charset="2"/>
              <a:buChar char="Ø"/>
            </a:pPr>
            <a:r>
              <a:rPr lang="sr-Latn-RS" sz="2300" dirty="0" smtClean="0">
                <a:latin typeface="Calibri Light" pitchFamily="34" charset="0"/>
                <a:cs typeface="Calibri Light" pitchFamily="34" charset="0"/>
              </a:rPr>
              <a:t> </a:t>
            </a:r>
            <a:r>
              <a:rPr lang="sr-Latn-RS" sz="2300" b="1" dirty="0" smtClean="0">
                <a:latin typeface="Calibri Light" pitchFamily="34" charset="0"/>
                <a:cs typeface="Calibri Light" pitchFamily="34" charset="0"/>
              </a:rPr>
              <a:t>Equally responsible </a:t>
            </a:r>
            <a:r>
              <a:rPr lang="sr-Latn-RS" sz="2300" dirty="0" smtClean="0">
                <a:latin typeface="Calibri Light" pitchFamily="34" charset="0"/>
                <a:cs typeface="Calibri Light" pitchFamily="34" charset="0"/>
              </a:rPr>
              <a:t>as the coordinator</a:t>
            </a:r>
          </a:p>
          <a:p>
            <a:pPr lvl="0" algn="just">
              <a:buFont typeface="Wingdings" pitchFamily="2" charset="2"/>
              <a:buChar char="Ø"/>
            </a:pPr>
            <a:endParaRPr lang="sr-Latn-RS" sz="2200" dirty="0" smtClean="0">
              <a:latin typeface="Calibri Light" pitchFamily="34" charset="0"/>
              <a:cs typeface="Calibri Light" pitchFamily="34" charset="0"/>
            </a:endParaRPr>
          </a:p>
          <a:p>
            <a:pPr lvl="0" algn="just">
              <a:buFont typeface="Wingdings" pitchFamily="2" charset="2"/>
              <a:buChar char="Ø"/>
            </a:pPr>
            <a:r>
              <a:rPr lang="sr-Latn-RS" sz="2400" dirty="0" smtClean="0">
                <a:latin typeface="Calibri Light" pitchFamily="34" charset="0"/>
                <a:cs typeface="Calibri Light" pitchFamily="34" charset="0"/>
              </a:rPr>
              <a:t> </a:t>
            </a:r>
            <a:r>
              <a:rPr lang="sr-Latn-RS" sz="2400" b="1" dirty="0" smtClean="0">
                <a:latin typeface="Calibri Light" pitchFamily="34" charset="0"/>
                <a:cs typeface="Calibri Light" pitchFamily="34" charset="0"/>
              </a:rPr>
              <a:t>Implement activities</a:t>
            </a:r>
            <a:r>
              <a:rPr lang="sr-Latn-RS" sz="2400" dirty="0" smtClean="0">
                <a:latin typeface="Calibri Light" pitchFamily="34" charset="0"/>
                <a:cs typeface="Calibri Light" pitchFamily="34" charset="0"/>
              </a:rPr>
              <a:t> under their responsibility </a:t>
            </a:r>
          </a:p>
          <a:p>
            <a:pPr lvl="0" algn="just">
              <a:buFont typeface="Wingdings" pitchFamily="2" charset="2"/>
              <a:buChar char="Ø"/>
            </a:pPr>
            <a:endParaRPr lang="sr-Latn-RS" sz="2200" dirty="0" smtClean="0">
              <a:latin typeface="Calibri Light" pitchFamily="34" charset="0"/>
              <a:cs typeface="Calibri Light" pitchFamily="34" charset="0"/>
            </a:endParaRPr>
          </a:p>
          <a:p>
            <a:pPr lvl="0"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Be responsible for complying with any legal obligations incumbent on them jointly or individually </a:t>
            </a:r>
            <a:endParaRPr lang="sr-Latn-RS" sz="2400" dirty="0" smtClean="0">
              <a:latin typeface="Calibri Light" pitchFamily="34" charset="0"/>
              <a:cs typeface="Calibri Light" pitchFamily="34" charset="0"/>
            </a:endParaRPr>
          </a:p>
          <a:p>
            <a:pPr lvl="0" algn="just">
              <a:buFont typeface="Wingdings" pitchFamily="2" charset="2"/>
              <a:buChar char="Ø"/>
            </a:pPr>
            <a:endParaRPr lang="sr-Latn-RS" sz="2200" dirty="0" smtClean="0">
              <a:latin typeface="Calibri Light" pitchFamily="34" charset="0"/>
              <a:cs typeface="Calibri Light" pitchFamily="34" charset="0"/>
            </a:endParaRPr>
          </a:p>
          <a:p>
            <a:pPr lvl="0" algn="just">
              <a:buFont typeface="Wingdings" pitchFamily="2" charset="2"/>
              <a:buChar char="Ø"/>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Make proper internal arrangements for the proper implementation of </a:t>
            </a:r>
            <a:r>
              <a:rPr lang="sr-Latn-RS" sz="2400" dirty="0" smtClean="0">
                <a:latin typeface="Calibri Light" pitchFamily="34" charset="0"/>
                <a:cs typeface="Calibri Light" pitchFamily="34" charset="0"/>
              </a:rPr>
              <a:t>activities</a:t>
            </a:r>
          </a:p>
          <a:p>
            <a:pPr lvl="0" algn="just">
              <a:buFont typeface="Wingdings" pitchFamily="2" charset="2"/>
              <a:buChar char="Ø"/>
            </a:pPr>
            <a:endParaRPr lang="sr-Latn-RS" sz="2200" dirty="0" smtClean="0">
              <a:latin typeface="Calibri Light" pitchFamily="34" charset="0"/>
              <a:cs typeface="Calibri Light" pitchFamily="34" charset="0"/>
            </a:endParaRPr>
          </a:p>
          <a:p>
            <a:pPr lvl="0" algn="just">
              <a:buFont typeface="Wingdings" pitchFamily="2" charset="2"/>
              <a:buChar char="Ø"/>
            </a:pPr>
            <a:r>
              <a:rPr lang="sr-Latn-RS" sz="2400" dirty="0" smtClean="0">
                <a:latin typeface="Calibri Light" pitchFamily="34" charset="0"/>
                <a:cs typeface="Calibri Light" pitchFamily="34" charset="0"/>
              </a:rPr>
              <a:t> </a:t>
            </a:r>
            <a:r>
              <a:rPr lang="en-US" sz="2400" b="1" dirty="0" smtClean="0">
                <a:latin typeface="Calibri Light" pitchFamily="34" charset="0"/>
                <a:cs typeface="Calibri Light" pitchFamily="34" charset="0"/>
              </a:rPr>
              <a:t>Inform immediately the coordinator of any change likely to affect the delay in implementation, or any other change in name, address, or any legal, financial, technical, </a:t>
            </a:r>
            <a:r>
              <a:rPr lang="en-US" sz="2400" b="1" dirty="0" err="1" smtClean="0">
                <a:latin typeface="Calibri Light" pitchFamily="34" charset="0"/>
                <a:cs typeface="Calibri Light" pitchFamily="34" charset="0"/>
              </a:rPr>
              <a:t>organisational</a:t>
            </a:r>
            <a:r>
              <a:rPr lang="en-US" sz="2400" b="1" dirty="0" smtClean="0">
                <a:latin typeface="Calibri Light" pitchFamily="34" charset="0"/>
                <a:cs typeface="Calibri Light" pitchFamily="34" charset="0"/>
              </a:rPr>
              <a:t> or ownership situation</a:t>
            </a:r>
            <a:endParaRPr lang="sr-Latn-RS" sz="2400" b="1" dirty="0" smtClean="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304800" y="533400"/>
            <a:ext cx="8686800" cy="838200"/>
          </a:xfrm>
        </p:spPr>
        <p:txBody>
          <a:bodyPr>
            <a:noAutofit/>
          </a:bodyPr>
          <a:lstStyle/>
          <a:p>
            <a:r>
              <a:rPr lang="sr-Latn-RS" sz="3500" b="1" dirty="0" smtClean="0">
                <a:solidFill>
                  <a:schemeClr val="tx2">
                    <a:lumMod val="60000"/>
                    <a:lumOff val="40000"/>
                  </a:schemeClr>
                </a:solidFill>
                <a:latin typeface="Calibri Light" pitchFamily="34" charset="0"/>
                <a:cs typeface="Calibri Light" pitchFamily="34" charset="0"/>
              </a:rPr>
              <a:t>R</a:t>
            </a:r>
            <a:r>
              <a:rPr lang="en-US" sz="3500" b="1" dirty="0" smtClean="0">
                <a:solidFill>
                  <a:schemeClr val="tx2">
                    <a:lumMod val="60000"/>
                    <a:lumOff val="40000"/>
                  </a:schemeClr>
                </a:solidFill>
                <a:latin typeface="Calibri Light" pitchFamily="34" charset="0"/>
                <a:cs typeface="Calibri Light" pitchFamily="34" charset="0"/>
              </a:rPr>
              <a:t>ole of the </a:t>
            </a:r>
            <a:r>
              <a:rPr lang="sr-Latn-RS" sz="3500" b="1" dirty="0" smtClean="0">
                <a:solidFill>
                  <a:schemeClr val="tx2">
                    <a:lumMod val="60000"/>
                    <a:lumOff val="40000"/>
                  </a:schemeClr>
                </a:solidFill>
                <a:latin typeface="Calibri Light" pitchFamily="34" charset="0"/>
                <a:cs typeface="Calibri Light" pitchFamily="34" charset="0"/>
              </a:rPr>
              <a:t>partners (Art. II.1.2)</a:t>
            </a:r>
            <a:endParaRPr lang="en-US" sz="35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lvl="0" algn="just">
              <a:buFont typeface="Wingdings" pitchFamily="2" charset="2"/>
              <a:buChar char="Ø"/>
            </a:pPr>
            <a:r>
              <a:rPr lang="sr-Latn-RS" sz="2300" dirty="0" smtClean="0">
                <a:latin typeface="Calibri Light" pitchFamily="34" charset="0"/>
                <a:cs typeface="Calibri Light" pitchFamily="34" charset="0"/>
              </a:rPr>
              <a:t> </a:t>
            </a:r>
            <a:r>
              <a:rPr lang="en-US" sz="2400" b="1" dirty="0" smtClean="0">
                <a:latin typeface="Calibri Light" pitchFamily="34" charset="0"/>
                <a:cs typeface="Calibri Light" pitchFamily="34" charset="0"/>
              </a:rPr>
              <a:t>Submit in due time </a:t>
            </a:r>
            <a:r>
              <a:rPr lang="en-US" sz="2400" dirty="0" smtClean="0">
                <a:latin typeface="Calibri Light" pitchFamily="34" charset="0"/>
                <a:cs typeface="Calibri Light" pitchFamily="34" charset="0"/>
              </a:rPr>
              <a:t>to the coordinator: the data needed to drew up records, financial statements or other documents; all necessary documents in the events of audits, checks or evaluation; and any other information to be provided to the Agency</a:t>
            </a:r>
            <a:endParaRPr lang="sr-Latn-RS" sz="2400" dirty="0" smtClean="0">
              <a:latin typeface="Calibri Light" pitchFamily="34" charset="0"/>
              <a:cs typeface="Calibri Light" pitchFamily="34" charset="0"/>
            </a:endParaRPr>
          </a:p>
          <a:p>
            <a:pPr lvl="0" algn="just">
              <a:buFont typeface="Wingdings" pitchFamily="2" charset="2"/>
              <a:buChar char="Ø"/>
            </a:pPr>
            <a:endParaRPr lang="sr-Latn-RS" sz="2400" dirty="0" smtClean="0">
              <a:latin typeface="Calibri Light" pitchFamily="34" charset="0"/>
              <a:cs typeface="Calibri Light" pitchFamily="34" charset="0"/>
            </a:endParaRPr>
          </a:p>
          <a:p>
            <a:pPr lvl="0" algn="just">
              <a:buFont typeface="Wingdings" pitchFamily="2" charset="2"/>
              <a:buChar char="Ø"/>
            </a:pPr>
            <a:r>
              <a:rPr lang="sr-Latn-RS" sz="2400" dirty="0" smtClean="0">
                <a:latin typeface="Calibri Light" pitchFamily="34" charset="0"/>
                <a:cs typeface="Calibri Light" pitchFamily="34" charset="0"/>
              </a:rPr>
              <a:t> </a:t>
            </a:r>
            <a:r>
              <a:rPr lang="sr-Latn-RS" sz="2400" b="1" dirty="0" smtClean="0">
                <a:latin typeface="Calibri Light" pitchFamily="34" charset="0"/>
                <a:cs typeface="Calibri Light" pitchFamily="34" charset="0"/>
              </a:rPr>
              <a:t>Contribute to the dissemination </a:t>
            </a:r>
            <a:r>
              <a:rPr lang="sr-Latn-RS" sz="2400" dirty="0" smtClean="0">
                <a:latin typeface="Calibri Light" pitchFamily="34" charset="0"/>
                <a:cs typeface="Calibri Light" pitchFamily="34" charset="0"/>
              </a:rPr>
              <a:t>of the projeczt results in their organisation, community and/or region</a:t>
            </a:r>
          </a:p>
          <a:p>
            <a:pPr lvl="0" algn="just">
              <a:buFont typeface="Wingdings" pitchFamily="2" charset="2"/>
              <a:buChar char="Ø"/>
            </a:pPr>
            <a:endParaRPr lang="sr-Latn-RS" sz="2400" dirty="0" smtClean="0">
              <a:latin typeface="Calibri Light" pitchFamily="34" charset="0"/>
              <a:cs typeface="Calibri Light" pitchFamily="34" charset="0"/>
            </a:endParaRPr>
          </a:p>
          <a:p>
            <a:pPr lvl="0" algn="just">
              <a:buFont typeface="Wingdings" pitchFamily="2" charset="2"/>
              <a:buChar char="Ø"/>
            </a:pPr>
            <a:r>
              <a:rPr lang="sr-Latn-RS" sz="2400" dirty="0" smtClean="0">
                <a:solidFill>
                  <a:schemeClr val="tx2">
                    <a:lumMod val="75000"/>
                  </a:schemeClr>
                </a:solidFill>
                <a:latin typeface="Calibri Light" pitchFamily="34" charset="0"/>
                <a:cs typeface="Calibri Light" pitchFamily="34" charset="0"/>
              </a:rPr>
              <a:t> </a:t>
            </a:r>
            <a:r>
              <a:rPr lang="en-US" sz="2400" dirty="0" smtClean="0">
                <a:solidFill>
                  <a:schemeClr val="tx2">
                    <a:lumMod val="75000"/>
                  </a:schemeClr>
                </a:solidFill>
                <a:latin typeface="Calibri Light" pitchFamily="34" charset="0"/>
                <a:cs typeface="Calibri Light" pitchFamily="34" charset="0"/>
              </a:rPr>
              <a:t>All partners including the Coordinator are responsible for promoting the fact that financing is provided from the European Union funds in the framework of the Erasmus+ </a:t>
            </a:r>
            <a:r>
              <a:rPr lang="en-US" sz="2400" dirty="0" err="1" smtClean="0">
                <a:solidFill>
                  <a:schemeClr val="tx2">
                    <a:lumMod val="75000"/>
                  </a:schemeClr>
                </a:solidFill>
                <a:latin typeface="Calibri Light" pitchFamily="34" charset="0"/>
                <a:cs typeface="Calibri Light" pitchFamily="34" charset="0"/>
              </a:rPr>
              <a:t>programme</a:t>
            </a:r>
            <a:r>
              <a:rPr lang="en-US" sz="2400" dirty="0" smtClean="0">
                <a:solidFill>
                  <a:schemeClr val="tx2">
                    <a:lumMod val="75000"/>
                  </a:schemeClr>
                </a:solidFill>
                <a:latin typeface="Calibri Light" pitchFamily="34" charset="0"/>
                <a:cs typeface="Calibri Light" pitchFamily="34" charset="0"/>
              </a:rPr>
              <a:t>.</a:t>
            </a:r>
            <a:endParaRPr lang="sr-Latn-RS" sz="2400" dirty="0" smtClean="0">
              <a:solidFill>
                <a:schemeClr val="tx2">
                  <a:lumMod val="75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1484</TotalTime>
  <Words>1939</Words>
  <Application>Microsoft Office PowerPoint</Application>
  <PresentationFormat>On-screen Show (4:3)</PresentationFormat>
  <Paragraphs>222</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Documents and guidelines</vt:lpstr>
      <vt:lpstr>Grant agreement</vt:lpstr>
      <vt:lpstr>Partnership agreement</vt:lpstr>
      <vt:lpstr>Partnership agreement</vt:lpstr>
      <vt:lpstr>Role of the coordinator (Art. II.1.3)</vt:lpstr>
      <vt:lpstr>Role of the coordinator (Art. II.1.3)</vt:lpstr>
      <vt:lpstr>Role of the partners (Art. II.1.2)</vt:lpstr>
      <vt:lpstr>Role of the partners (Art. II.1.2)</vt:lpstr>
      <vt:lpstr>Financial Management</vt:lpstr>
      <vt:lpstr>Reporting obligations/modalities </vt:lpstr>
      <vt:lpstr>Progress report on the implementation of the action</vt:lpstr>
      <vt:lpstr>Request for the second pre-financing </vt:lpstr>
      <vt:lpstr>Reports</vt:lpstr>
      <vt:lpstr>Communication</vt:lpstr>
      <vt:lpstr>Project management tasks</vt:lpstr>
      <vt:lpstr>WP7 activities</vt:lpstr>
      <vt:lpstr>WP7 activities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Milan</cp:lastModifiedBy>
  <cp:revision>20</cp:revision>
  <dcterms:created xsi:type="dcterms:W3CDTF">2006-08-16T00:00:00Z</dcterms:created>
  <dcterms:modified xsi:type="dcterms:W3CDTF">2018-12-18T20:40:20Z</dcterms:modified>
</cp:coreProperties>
</file>